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2"/>
  </p:notesMasterIdLst>
  <p:sldIdLst>
    <p:sldId id="448" r:id="rId5"/>
    <p:sldId id="259" r:id="rId6"/>
    <p:sldId id="447" r:id="rId7"/>
    <p:sldId id="295" r:id="rId8"/>
    <p:sldId id="434" r:id="rId9"/>
    <p:sldId id="428" r:id="rId10"/>
    <p:sldId id="449" r:id="rId11"/>
    <p:sldId id="450" r:id="rId12"/>
    <p:sldId id="455" r:id="rId13"/>
    <p:sldId id="456" r:id="rId14"/>
    <p:sldId id="451" r:id="rId15"/>
    <p:sldId id="452" r:id="rId16"/>
    <p:sldId id="453" r:id="rId17"/>
    <p:sldId id="454" r:id="rId18"/>
    <p:sldId id="459" r:id="rId19"/>
    <p:sldId id="458" r:id="rId20"/>
    <p:sldId id="437" r:id="rId21"/>
    <p:sldId id="427" r:id="rId22"/>
    <p:sldId id="432" r:id="rId23"/>
    <p:sldId id="436" r:id="rId24"/>
    <p:sldId id="433" r:id="rId25"/>
    <p:sldId id="462" r:id="rId26"/>
    <p:sldId id="435" r:id="rId27"/>
    <p:sldId id="438" r:id="rId28"/>
    <p:sldId id="439" r:id="rId29"/>
    <p:sldId id="441" r:id="rId30"/>
    <p:sldId id="443" r:id="rId31"/>
  </p:sldIdLst>
  <p:sldSz cx="9144000" cy="5143500" type="screen16x9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2DBCE216-8C76-4414-8F1C-BB1B47131123}">
          <p14:sldIdLst>
            <p14:sldId id="448"/>
            <p14:sldId id="259"/>
            <p14:sldId id="447"/>
            <p14:sldId id="295"/>
            <p14:sldId id="434"/>
            <p14:sldId id="428"/>
            <p14:sldId id="449"/>
            <p14:sldId id="450"/>
            <p14:sldId id="455"/>
            <p14:sldId id="456"/>
            <p14:sldId id="451"/>
            <p14:sldId id="452"/>
            <p14:sldId id="453"/>
            <p14:sldId id="454"/>
            <p14:sldId id="459"/>
            <p14:sldId id="458"/>
            <p14:sldId id="437"/>
            <p14:sldId id="427"/>
            <p14:sldId id="432"/>
            <p14:sldId id="436"/>
            <p14:sldId id="433"/>
            <p14:sldId id="462"/>
            <p14:sldId id="435"/>
            <p14:sldId id="438"/>
            <p14:sldId id="439"/>
            <p14:sldId id="441"/>
            <p14:sldId id="44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4761"/>
    <a:srgbClr val="F8F8F8"/>
    <a:srgbClr val="2E75B6"/>
    <a:srgbClr val="5B9BD5"/>
    <a:srgbClr val="008C45"/>
    <a:srgbClr val="F1CBCB"/>
    <a:srgbClr val="CD212A"/>
    <a:srgbClr val="D19A2C"/>
    <a:srgbClr val="FFFC00"/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43" d="100"/>
          <a:sy n="143" d="100"/>
        </p:scale>
        <p:origin x="720" y="114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E93B34-A624-4006-A9C9-EDCE37E1233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05FA5B-40C6-43B1-A9D8-9DB34ACDA4AB}">
      <dgm:prSet/>
      <dgm:spPr>
        <a:solidFill>
          <a:srgbClr val="2E75B6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t-IT" b="1" dirty="0">
              <a:solidFill>
                <a:schemeClr val="bg1"/>
              </a:solidFill>
              <a:latin typeface="Avenir Book"/>
            </a:rPr>
            <a:t>Raccoglie le proposte di semplificazione</a:t>
          </a:r>
          <a:r>
            <a:rPr lang="it-IT" dirty="0">
              <a:solidFill>
                <a:schemeClr val="bg1"/>
              </a:solidFill>
              <a:latin typeface="Avenir Book"/>
            </a:rPr>
            <a:t> provenienti da cittadini, Amministrazioni e imprese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it-IT" dirty="0">
              <a:solidFill>
                <a:schemeClr val="bg1"/>
              </a:solidFill>
              <a:latin typeface="Avenir Book"/>
            </a:rPr>
            <a:t>(banca dati con oltre 500 proposte)</a:t>
          </a:r>
          <a:endParaRPr lang="en-US" dirty="0">
            <a:solidFill>
              <a:schemeClr val="bg1"/>
            </a:solidFill>
            <a:latin typeface="Avenir Book"/>
          </a:endParaRPr>
        </a:p>
      </dgm:t>
    </dgm:pt>
    <dgm:pt modelId="{B5BA383C-9A96-4B95-8BE7-9132B0E8131F}" type="parTrans" cxnId="{12B5B29F-7388-48B2-82DA-36695A7CE7CF}">
      <dgm:prSet/>
      <dgm:spPr/>
      <dgm:t>
        <a:bodyPr/>
        <a:lstStyle/>
        <a:p>
          <a:endParaRPr lang="en-US"/>
        </a:p>
      </dgm:t>
    </dgm:pt>
    <dgm:pt modelId="{A1B0CB09-8535-4A59-9AAA-1D5D740B9E70}" type="sibTrans" cxnId="{12B5B29F-7388-48B2-82DA-36695A7CE7CF}">
      <dgm:prSet/>
      <dgm:spPr/>
      <dgm:t>
        <a:bodyPr/>
        <a:lstStyle/>
        <a:p>
          <a:endParaRPr lang="en-US"/>
        </a:p>
      </dgm:t>
    </dgm:pt>
    <dgm:pt modelId="{F94F266B-3E8E-46E3-9584-58D59B4677A3}">
      <dgm:prSet/>
      <dgm:spPr>
        <a:solidFill>
          <a:srgbClr val="2E75B6"/>
        </a:solidFill>
      </dgm:spPr>
      <dgm:t>
        <a:bodyPr/>
        <a:lstStyle/>
        <a:p>
          <a:pPr>
            <a:lnSpc>
              <a:spcPct val="100000"/>
            </a:lnSpc>
          </a:pPr>
          <a:r>
            <a:rPr lang="it-IT" dirty="0">
              <a:solidFill>
                <a:schemeClr val="bg1"/>
              </a:solidFill>
              <a:latin typeface="Avenir Book"/>
            </a:rPr>
            <a:t>Istruisce e redige il </a:t>
          </a:r>
          <a:r>
            <a:rPr lang="it-IT" b="1" dirty="0">
              <a:solidFill>
                <a:schemeClr val="bg1"/>
              </a:solidFill>
              <a:latin typeface="Avenir Book"/>
            </a:rPr>
            <a:t>Piano annuale per la semplificazione normativa</a:t>
          </a:r>
          <a:endParaRPr lang="en-US" b="1" dirty="0">
            <a:solidFill>
              <a:schemeClr val="bg1"/>
            </a:solidFill>
            <a:latin typeface="Avenir Book"/>
          </a:endParaRPr>
        </a:p>
      </dgm:t>
    </dgm:pt>
    <dgm:pt modelId="{637EA642-5FA6-4A69-B836-1A24B489B725}" type="parTrans" cxnId="{D90F963F-A528-4D14-BA69-C81BF1CD9017}">
      <dgm:prSet/>
      <dgm:spPr/>
      <dgm:t>
        <a:bodyPr/>
        <a:lstStyle/>
        <a:p>
          <a:endParaRPr lang="en-US"/>
        </a:p>
      </dgm:t>
    </dgm:pt>
    <dgm:pt modelId="{39D37470-2795-41F6-A6E5-2B782C1EC7D0}" type="sibTrans" cxnId="{D90F963F-A528-4D14-BA69-C81BF1CD9017}">
      <dgm:prSet/>
      <dgm:spPr/>
      <dgm:t>
        <a:bodyPr/>
        <a:lstStyle/>
        <a:p>
          <a:endParaRPr lang="en-US"/>
        </a:p>
      </dgm:t>
    </dgm:pt>
    <dgm:pt modelId="{2A6C3120-E0BD-4BE9-B522-2DF0AD59E6E1}">
      <dgm:prSet/>
      <dgm:spPr>
        <a:solidFill>
          <a:srgbClr val="2E75B6"/>
        </a:solidFill>
      </dgm:spPr>
      <dgm:t>
        <a:bodyPr/>
        <a:lstStyle/>
        <a:p>
          <a:pPr>
            <a:lnSpc>
              <a:spcPct val="100000"/>
            </a:lnSpc>
          </a:pPr>
          <a:r>
            <a:rPr lang="it-IT" dirty="0">
              <a:solidFill>
                <a:schemeClr val="bg1"/>
              </a:solidFill>
              <a:latin typeface="Avenir Book"/>
            </a:rPr>
            <a:t>Fornisce supporto ai </a:t>
          </a:r>
          <a:r>
            <a:rPr lang="it-IT" b="1" dirty="0">
              <a:solidFill>
                <a:schemeClr val="bg1"/>
              </a:solidFill>
              <a:latin typeface="Avenir Book"/>
            </a:rPr>
            <a:t>tavoli di lavoro dedicati al riassetto normativo settoriale</a:t>
          </a:r>
          <a:endParaRPr lang="en-US" b="1" dirty="0">
            <a:solidFill>
              <a:schemeClr val="bg1"/>
            </a:solidFill>
            <a:latin typeface="Avenir Book"/>
          </a:endParaRPr>
        </a:p>
      </dgm:t>
    </dgm:pt>
    <dgm:pt modelId="{1DD34365-A73D-41A3-98D7-68A53719B367}" type="parTrans" cxnId="{D3C180DE-0AE4-40C4-92F3-356E2217F1BA}">
      <dgm:prSet/>
      <dgm:spPr/>
      <dgm:t>
        <a:bodyPr/>
        <a:lstStyle/>
        <a:p>
          <a:endParaRPr lang="en-US"/>
        </a:p>
      </dgm:t>
    </dgm:pt>
    <dgm:pt modelId="{985C5A10-6AB7-45C1-8293-58A5423C9E8D}" type="sibTrans" cxnId="{D3C180DE-0AE4-40C4-92F3-356E2217F1BA}">
      <dgm:prSet/>
      <dgm:spPr/>
      <dgm:t>
        <a:bodyPr/>
        <a:lstStyle/>
        <a:p>
          <a:endParaRPr lang="en-US"/>
        </a:p>
      </dgm:t>
    </dgm:pt>
    <dgm:pt modelId="{BD3313C3-B4C1-437A-92CD-D8B9C473C834}">
      <dgm:prSet/>
      <dgm:spPr>
        <a:solidFill>
          <a:srgbClr val="2E75B6"/>
        </a:solidFill>
      </dgm:spPr>
      <dgm:t>
        <a:bodyPr/>
        <a:lstStyle/>
        <a:p>
          <a:pPr>
            <a:lnSpc>
              <a:spcPct val="100000"/>
            </a:lnSpc>
          </a:pPr>
          <a:r>
            <a:rPr lang="it-IT" dirty="0">
              <a:solidFill>
                <a:schemeClr val="bg1"/>
              </a:solidFill>
              <a:latin typeface="Avenir Book"/>
            </a:rPr>
            <a:t>Favorisce il raccordo tra le singole Amministrazioni attraverso la </a:t>
          </a:r>
          <a:r>
            <a:rPr lang="it-IT" b="1" dirty="0">
              <a:solidFill>
                <a:schemeClr val="bg1"/>
              </a:solidFill>
              <a:latin typeface="Avenir Book"/>
            </a:rPr>
            <a:t>Rete dei referenti per la semplificazione normativa</a:t>
          </a:r>
          <a:endParaRPr lang="en-US" b="1" dirty="0">
            <a:solidFill>
              <a:schemeClr val="bg1"/>
            </a:solidFill>
            <a:latin typeface="Avenir Book"/>
          </a:endParaRPr>
        </a:p>
      </dgm:t>
    </dgm:pt>
    <dgm:pt modelId="{BC3C1863-7891-47D2-949A-6373B5BFA4E8}" type="parTrans" cxnId="{6647B057-90D3-4879-B977-55A4E757D458}">
      <dgm:prSet/>
      <dgm:spPr/>
      <dgm:t>
        <a:bodyPr/>
        <a:lstStyle/>
        <a:p>
          <a:endParaRPr lang="en-US"/>
        </a:p>
      </dgm:t>
    </dgm:pt>
    <dgm:pt modelId="{77B5A4E8-10F8-401B-8F4E-86C5A6DA2FEE}" type="sibTrans" cxnId="{6647B057-90D3-4879-B977-55A4E757D458}">
      <dgm:prSet/>
      <dgm:spPr/>
      <dgm:t>
        <a:bodyPr/>
        <a:lstStyle/>
        <a:p>
          <a:endParaRPr lang="en-US"/>
        </a:p>
      </dgm:t>
    </dgm:pt>
    <dgm:pt modelId="{42F19A71-E71B-42FD-8B22-E08FA987A9A5}">
      <dgm:prSet/>
      <dgm:spPr>
        <a:solidFill>
          <a:srgbClr val="2E75B6"/>
        </a:solidFill>
      </dgm:spPr>
      <dgm:t>
        <a:bodyPr/>
        <a:lstStyle/>
        <a:p>
          <a:pPr>
            <a:lnSpc>
              <a:spcPct val="100000"/>
            </a:lnSpc>
          </a:pPr>
          <a:r>
            <a:rPr lang="it-IT" b="1" dirty="0">
              <a:solidFill>
                <a:schemeClr val="bg1"/>
              </a:solidFill>
              <a:latin typeface="Avenir Book"/>
            </a:rPr>
            <a:t>Monitora l’impatto delle misure </a:t>
          </a:r>
          <a:r>
            <a:rPr lang="it-IT" dirty="0">
              <a:solidFill>
                <a:schemeClr val="bg1"/>
              </a:solidFill>
              <a:latin typeface="Avenir Book"/>
            </a:rPr>
            <a:t>di semplificazione normativa</a:t>
          </a:r>
          <a:endParaRPr lang="en-US" dirty="0">
            <a:solidFill>
              <a:schemeClr val="bg1"/>
            </a:solidFill>
            <a:latin typeface="Avenir Book"/>
          </a:endParaRPr>
        </a:p>
      </dgm:t>
    </dgm:pt>
    <dgm:pt modelId="{B35A392F-7C4F-45F3-BFC8-B419B84C573D}" type="parTrans" cxnId="{AFF8A264-E6B1-4422-B07E-040728A84714}">
      <dgm:prSet/>
      <dgm:spPr/>
      <dgm:t>
        <a:bodyPr/>
        <a:lstStyle/>
        <a:p>
          <a:endParaRPr lang="en-US"/>
        </a:p>
      </dgm:t>
    </dgm:pt>
    <dgm:pt modelId="{A42E02AB-80BD-41FD-B188-8646681BEB39}" type="sibTrans" cxnId="{AFF8A264-E6B1-4422-B07E-040728A84714}">
      <dgm:prSet/>
      <dgm:spPr/>
      <dgm:t>
        <a:bodyPr/>
        <a:lstStyle/>
        <a:p>
          <a:endParaRPr lang="en-US"/>
        </a:p>
      </dgm:t>
    </dgm:pt>
    <dgm:pt modelId="{A5B9AC4C-29ED-4059-A522-4BD155B6E049}" type="pres">
      <dgm:prSet presAssocID="{D2E93B34-A624-4006-A9C9-EDCE37E1233F}" presName="root" presStyleCnt="0">
        <dgm:presLayoutVars>
          <dgm:dir/>
          <dgm:resizeHandles val="exact"/>
        </dgm:presLayoutVars>
      </dgm:prSet>
      <dgm:spPr/>
    </dgm:pt>
    <dgm:pt modelId="{582E6B84-C0BB-49B0-A357-7DD186B07763}" type="pres">
      <dgm:prSet presAssocID="{B305FA5B-40C6-43B1-A9D8-9DB34ACDA4AB}" presName="compNode" presStyleCnt="0"/>
      <dgm:spPr/>
    </dgm:pt>
    <dgm:pt modelId="{FB4D21C9-905B-45FC-96BF-0B14C8449EF6}" type="pres">
      <dgm:prSet presAssocID="{B305FA5B-40C6-43B1-A9D8-9DB34ACDA4AB}" presName="bgRect" presStyleLbl="bgShp" presStyleIdx="0" presStyleCnt="5"/>
      <dgm:spPr>
        <a:solidFill>
          <a:schemeClr val="accent1">
            <a:lumMod val="20000"/>
            <a:lumOff val="80000"/>
          </a:schemeClr>
        </a:solidFill>
      </dgm:spPr>
    </dgm:pt>
    <dgm:pt modelId="{82F07D74-2A86-41C4-8921-9C080F91229B}" type="pres">
      <dgm:prSet presAssocID="{B305FA5B-40C6-43B1-A9D8-9DB34ACDA4AB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ca"/>
        </a:ext>
      </dgm:extLst>
    </dgm:pt>
    <dgm:pt modelId="{4C4671DE-49E5-47CA-8DF2-93CFD47F7BDB}" type="pres">
      <dgm:prSet presAssocID="{B305FA5B-40C6-43B1-A9D8-9DB34ACDA4AB}" presName="spaceRect" presStyleCnt="0"/>
      <dgm:spPr/>
    </dgm:pt>
    <dgm:pt modelId="{800FF380-CB49-4B9E-AE72-4855B77AA15D}" type="pres">
      <dgm:prSet presAssocID="{B305FA5B-40C6-43B1-A9D8-9DB34ACDA4AB}" presName="parTx" presStyleLbl="revTx" presStyleIdx="0" presStyleCnt="5">
        <dgm:presLayoutVars>
          <dgm:chMax val="0"/>
          <dgm:chPref val="0"/>
        </dgm:presLayoutVars>
      </dgm:prSet>
      <dgm:spPr/>
    </dgm:pt>
    <dgm:pt modelId="{211CB895-F7E5-4123-9FA7-56055509AB53}" type="pres">
      <dgm:prSet presAssocID="{A1B0CB09-8535-4A59-9AAA-1D5D740B9E70}" presName="sibTrans" presStyleCnt="0"/>
      <dgm:spPr/>
    </dgm:pt>
    <dgm:pt modelId="{99938D99-EF78-4FA8-A620-95129A133BDD}" type="pres">
      <dgm:prSet presAssocID="{F94F266B-3E8E-46E3-9584-58D59B4677A3}" presName="compNode" presStyleCnt="0"/>
      <dgm:spPr/>
    </dgm:pt>
    <dgm:pt modelId="{5D78CBDA-1DD3-49C1-8903-AA9C1BE7CA46}" type="pres">
      <dgm:prSet presAssocID="{F94F266B-3E8E-46E3-9584-58D59B4677A3}" presName="bgRect" presStyleLbl="bgShp" presStyleIdx="1" presStyleCnt="5"/>
      <dgm:spPr>
        <a:solidFill>
          <a:schemeClr val="accent1">
            <a:lumMod val="20000"/>
            <a:lumOff val="80000"/>
          </a:schemeClr>
        </a:solidFill>
      </dgm:spPr>
    </dgm:pt>
    <dgm:pt modelId="{EF6087E5-47FB-4F9F-AC62-331D8CC50794}" type="pres">
      <dgm:prSet presAssocID="{F94F266B-3E8E-46E3-9584-58D59B4677A3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bro chiuso con riempimento a tinta unita"/>
        </a:ext>
      </dgm:extLst>
    </dgm:pt>
    <dgm:pt modelId="{ADDA3DA5-7D28-46C8-909B-655773D854B0}" type="pres">
      <dgm:prSet presAssocID="{F94F266B-3E8E-46E3-9584-58D59B4677A3}" presName="spaceRect" presStyleCnt="0"/>
      <dgm:spPr/>
    </dgm:pt>
    <dgm:pt modelId="{56AEDC89-16E1-4E2A-A12B-72FCB84090CB}" type="pres">
      <dgm:prSet presAssocID="{F94F266B-3E8E-46E3-9584-58D59B4677A3}" presName="parTx" presStyleLbl="revTx" presStyleIdx="1" presStyleCnt="5">
        <dgm:presLayoutVars>
          <dgm:chMax val="0"/>
          <dgm:chPref val="0"/>
        </dgm:presLayoutVars>
      </dgm:prSet>
      <dgm:spPr/>
    </dgm:pt>
    <dgm:pt modelId="{E2F0264C-9C06-49D1-8322-C4185AD0068D}" type="pres">
      <dgm:prSet presAssocID="{39D37470-2795-41F6-A6E5-2B782C1EC7D0}" presName="sibTrans" presStyleCnt="0"/>
      <dgm:spPr/>
    </dgm:pt>
    <dgm:pt modelId="{5CC96FBC-D082-4C5D-9D9D-1F59DCF76F8C}" type="pres">
      <dgm:prSet presAssocID="{2A6C3120-E0BD-4BE9-B522-2DF0AD59E6E1}" presName="compNode" presStyleCnt="0"/>
      <dgm:spPr/>
    </dgm:pt>
    <dgm:pt modelId="{D5442E4A-EC5A-482A-833B-397CB1A5F12E}" type="pres">
      <dgm:prSet presAssocID="{2A6C3120-E0BD-4BE9-B522-2DF0AD59E6E1}" presName="bgRect" presStyleLbl="bgShp" presStyleIdx="2" presStyleCnt="5"/>
      <dgm:spPr>
        <a:solidFill>
          <a:schemeClr val="accent1">
            <a:lumMod val="20000"/>
            <a:lumOff val="80000"/>
          </a:schemeClr>
        </a:solidFill>
        <a:ln>
          <a:noFill/>
        </a:ln>
      </dgm:spPr>
    </dgm:pt>
    <dgm:pt modelId="{6F4AB4ED-AAE4-4643-A049-9253E3908933}" type="pres">
      <dgm:prSet presAssocID="{2A6C3120-E0BD-4BE9-B522-2DF0AD59E6E1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A5D3ED5A-2DF9-426D-BA47-3C92C0C9CAC2}" type="pres">
      <dgm:prSet presAssocID="{2A6C3120-E0BD-4BE9-B522-2DF0AD59E6E1}" presName="spaceRect" presStyleCnt="0"/>
      <dgm:spPr/>
    </dgm:pt>
    <dgm:pt modelId="{C282AF76-AC33-4BD9-B929-707D12B00ACD}" type="pres">
      <dgm:prSet presAssocID="{2A6C3120-E0BD-4BE9-B522-2DF0AD59E6E1}" presName="parTx" presStyleLbl="revTx" presStyleIdx="2" presStyleCnt="5">
        <dgm:presLayoutVars>
          <dgm:chMax val="0"/>
          <dgm:chPref val="0"/>
        </dgm:presLayoutVars>
      </dgm:prSet>
      <dgm:spPr/>
    </dgm:pt>
    <dgm:pt modelId="{EDF88855-45E9-44F0-A656-B7A492C8BBAF}" type="pres">
      <dgm:prSet presAssocID="{985C5A10-6AB7-45C1-8293-58A5423C9E8D}" presName="sibTrans" presStyleCnt="0"/>
      <dgm:spPr/>
    </dgm:pt>
    <dgm:pt modelId="{EA885698-84E7-457A-AA5E-09CA3BE1734A}" type="pres">
      <dgm:prSet presAssocID="{BD3313C3-B4C1-437A-92CD-D8B9C473C834}" presName="compNode" presStyleCnt="0"/>
      <dgm:spPr/>
    </dgm:pt>
    <dgm:pt modelId="{42EA48EC-C4C2-47F5-B072-1495C412ACA1}" type="pres">
      <dgm:prSet presAssocID="{BD3313C3-B4C1-437A-92CD-D8B9C473C834}" presName="bgRect" presStyleLbl="bgShp" presStyleIdx="3" presStyleCnt="5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</dgm:pt>
    <dgm:pt modelId="{A13567AC-07A2-4C69-85A7-EED70E619DA1}" type="pres">
      <dgm:prSet presAssocID="{BD3313C3-B4C1-437A-92CD-D8B9C473C834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sconnesso"/>
        </a:ext>
      </dgm:extLst>
    </dgm:pt>
    <dgm:pt modelId="{D228F150-F29B-48B5-B4F6-5BC16A68EAA8}" type="pres">
      <dgm:prSet presAssocID="{BD3313C3-B4C1-437A-92CD-D8B9C473C834}" presName="spaceRect" presStyleCnt="0"/>
      <dgm:spPr/>
    </dgm:pt>
    <dgm:pt modelId="{F36DB403-D5F4-4700-A393-F722E20C5AB8}" type="pres">
      <dgm:prSet presAssocID="{BD3313C3-B4C1-437A-92CD-D8B9C473C834}" presName="parTx" presStyleLbl="revTx" presStyleIdx="3" presStyleCnt="5">
        <dgm:presLayoutVars>
          <dgm:chMax val="0"/>
          <dgm:chPref val="0"/>
        </dgm:presLayoutVars>
      </dgm:prSet>
      <dgm:spPr/>
    </dgm:pt>
    <dgm:pt modelId="{D41DC023-459D-43B7-832B-8389A877476B}" type="pres">
      <dgm:prSet presAssocID="{77B5A4E8-10F8-401B-8F4E-86C5A6DA2FEE}" presName="sibTrans" presStyleCnt="0"/>
      <dgm:spPr/>
    </dgm:pt>
    <dgm:pt modelId="{28F20E84-F48E-4E13-A9C1-38A7039509B2}" type="pres">
      <dgm:prSet presAssocID="{42F19A71-E71B-42FD-8B22-E08FA987A9A5}" presName="compNode" presStyleCnt="0"/>
      <dgm:spPr/>
    </dgm:pt>
    <dgm:pt modelId="{E48BC3A2-43E9-45E4-8A74-25547E4730A8}" type="pres">
      <dgm:prSet presAssocID="{42F19A71-E71B-42FD-8B22-E08FA987A9A5}" presName="bgRect" presStyleLbl="bgShp" presStyleIdx="4" presStyleCnt="5" custLinFactNeighborY="470"/>
      <dgm:spPr>
        <a:solidFill>
          <a:schemeClr val="accent1">
            <a:lumMod val="20000"/>
            <a:lumOff val="80000"/>
          </a:schemeClr>
        </a:solidFill>
      </dgm:spPr>
    </dgm:pt>
    <dgm:pt modelId="{C9A4F764-ED95-4E60-B68B-4932E64A6F2A}" type="pres">
      <dgm:prSet presAssocID="{42F19A71-E71B-42FD-8B22-E08FA987A9A5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nte di ingrandimento con riempimento a tinta unita"/>
        </a:ext>
      </dgm:extLst>
    </dgm:pt>
    <dgm:pt modelId="{C101E457-683A-4E04-831D-4615E8AC4CF4}" type="pres">
      <dgm:prSet presAssocID="{42F19A71-E71B-42FD-8B22-E08FA987A9A5}" presName="spaceRect" presStyleCnt="0"/>
      <dgm:spPr/>
    </dgm:pt>
    <dgm:pt modelId="{7A5E5FCB-67B0-472A-8F58-1A2B01ABC281}" type="pres">
      <dgm:prSet presAssocID="{42F19A71-E71B-42FD-8B22-E08FA987A9A5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42AEAF0B-6BFB-4A94-9DB8-F822739284AF}" type="presOf" srcId="{BD3313C3-B4C1-437A-92CD-D8B9C473C834}" destId="{F36DB403-D5F4-4700-A393-F722E20C5AB8}" srcOrd="0" destOrd="0" presId="urn:microsoft.com/office/officeart/2018/2/layout/IconVerticalSolidList"/>
    <dgm:cxn modelId="{D16BF72B-273B-4027-8C70-25AA94134577}" type="presOf" srcId="{F94F266B-3E8E-46E3-9584-58D59B4677A3}" destId="{56AEDC89-16E1-4E2A-A12B-72FCB84090CB}" srcOrd="0" destOrd="0" presId="urn:microsoft.com/office/officeart/2018/2/layout/IconVerticalSolidList"/>
    <dgm:cxn modelId="{D90F963F-A528-4D14-BA69-C81BF1CD9017}" srcId="{D2E93B34-A624-4006-A9C9-EDCE37E1233F}" destId="{F94F266B-3E8E-46E3-9584-58D59B4677A3}" srcOrd="1" destOrd="0" parTransId="{637EA642-5FA6-4A69-B836-1A24B489B725}" sibTransId="{39D37470-2795-41F6-A6E5-2B782C1EC7D0}"/>
    <dgm:cxn modelId="{AFF8A264-E6B1-4422-B07E-040728A84714}" srcId="{D2E93B34-A624-4006-A9C9-EDCE37E1233F}" destId="{42F19A71-E71B-42FD-8B22-E08FA987A9A5}" srcOrd="4" destOrd="0" parTransId="{B35A392F-7C4F-45F3-BFC8-B419B84C573D}" sibTransId="{A42E02AB-80BD-41FD-B188-8646681BEB39}"/>
    <dgm:cxn modelId="{6647B057-90D3-4879-B977-55A4E757D458}" srcId="{D2E93B34-A624-4006-A9C9-EDCE37E1233F}" destId="{BD3313C3-B4C1-437A-92CD-D8B9C473C834}" srcOrd="3" destOrd="0" parTransId="{BC3C1863-7891-47D2-949A-6373B5BFA4E8}" sibTransId="{77B5A4E8-10F8-401B-8F4E-86C5A6DA2FEE}"/>
    <dgm:cxn modelId="{926DA08D-C6B6-44B0-A9B3-047B623FB679}" type="presOf" srcId="{D2E93B34-A624-4006-A9C9-EDCE37E1233F}" destId="{A5B9AC4C-29ED-4059-A522-4BD155B6E049}" srcOrd="0" destOrd="0" presId="urn:microsoft.com/office/officeart/2018/2/layout/IconVerticalSolidList"/>
    <dgm:cxn modelId="{8012329B-8E99-4C84-9BD3-2B9C4D311E86}" type="presOf" srcId="{B305FA5B-40C6-43B1-A9D8-9DB34ACDA4AB}" destId="{800FF380-CB49-4B9E-AE72-4855B77AA15D}" srcOrd="0" destOrd="0" presId="urn:microsoft.com/office/officeart/2018/2/layout/IconVerticalSolidList"/>
    <dgm:cxn modelId="{12B5B29F-7388-48B2-82DA-36695A7CE7CF}" srcId="{D2E93B34-A624-4006-A9C9-EDCE37E1233F}" destId="{B305FA5B-40C6-43B1-A9D8-9DB34ACDA4AB}" srcOrd="0" destOrd="0" parTransId="{B5BA383C-9A96-4B95-8BE7-9132B0E8131F}" sibTransId="{A1B0CB09-8535-4A59-9AAA-1D5D740B9E70}"/>
    <dgm:cxn modelId="{31D31DB4-DA32-4398-AA67-309E4CBC5587}" type="presOf" srcId="{2A6C3120-E0BD-4BE9-B522-2DF0AD59E6E1}" destId="{C282AF76-AC33-4BD9-B929-707D12B00ACD}" srcOrd="0" destOrd="0" presId="urn:microsoft.com/office/officeart/2018/2/layout/IconVerticalSolidList"/>
    <dgm:cxn modelId="{D3C180DE-0AE4-40C4-92F3-356E2217F1BA}" srcId="{D2E93B34-A624-4006-A9C9-EDCE37E1233F}" destId="{2A6C3120-E0BD-4BE9-B522-2DF0AD59E6E1}" srcOrd="2" destOrd="0" parTransId="{1DD34365-A73D-41A3-98D7-68A53719B367}" sibTransId="{985C5A10-6AB7-45C1-8293-58A5423C9E8D}"/>
    <dgm:cxn modelId="{5B0029FC-E04F-461A-A7BA-335922CB3AFC}" type="presOf" srcId="{42F19A71-E71B-42FD-8B22-E08FA987A9A5}" destId="{7A5E5FCB-67B0-472A-8F58-1A2B01ABC281}" srcOrd="0" destOrd="0" presId="urn:microsoft.com/office/officeart/2018/2/layout/IconVerticalSolidList"/>
    <dgm:cxn modelId="{ABC2BABF-5A60-4EE1-A3EC-CAA1BB08C4E1}" type="presParOf" srcId="{A5B9AC4C-29ED-4059-A522-4BD155B6E049}" destId="{582E6B84-C0BB-49B0-A357-7DD186B07763}" srcOrd="0" destOrd="0" presId="urn:microsoft.com/office/officeart/2018/2/layout/IconVerticalSolidList"/>
    <dgm:cxn modelId="{D2C9C109-75CD-4C2E-A1BF-E8532C9CE8D0}" type="presParOf" srcId="{582E6B84-C0BB-49B0-A357-7DD186B07763}" destId="{FB4D21C9-905B-45FC-96BF-0B14C8449EF6}" srcOrd="0" destOrd="0" presId="urn:microsoft.com/office/officeart/2018/2/layout/IconVerticalSolidList"/>
    <dgm:cxn modelId="{85B94D41-A34E-4F31-98F1-F091D008F463}" type="presParOf" srcId="{582E6B84-C0BB-49B0-A357-7DD186B07763}" destId="{82F07D74-2A86-41C4-8921-9C080F91229B}" srcOrd="1" destOrd="0" presId="urn:microsoft.com/office/officeart/2018/2/layout/IconVerticalSolidList"/>
    <dgm:cxn modelId="{6880383D-B112-4E4F-AF7C-6F22AD31E2EE}" type="presParOf" srcId="{582E6B84-C0BB-49B0-A357-7DD186B07763}" destId="{4C4671DE-49E5-47CA-8DF2-93CFD47F7BDB}" srcOrd="2" destOrd="0" presId="urn:microsoft.com/office/officeart/2018/2/layout/IconVerticalSolidList"/>
    <dgm:cxn modelId="{9C120B44-766C-475A-989F-C340E60256B6}" type="presParOf" srcId="{582E6B84-C0BB-49B0-A357-7DD186B07763}" destId="{800FF380-CB49-4B9E-AE72-4855B77AA15D}" srcOrd="3" destOrd="0" presId="urn:microsoft.com/office/officeart/2018/2/layout/IconVerticalSolidList"/>
    <dgm:cxn modelId="{96903E25-A76F-469B-98A9-E100B1A074C4}" type="presParOf" srcId="{A5B9AC4C-29ED-4059-A522-4BD155B6E049}" destId="{211CB895-F7E5-4123-9FA7-56055509AB53}" srcOrd="1" destOrd="0" presId="urn:microsoft.com/office/officeart/2018/2/layout/IconVerticalSolidList"/>
    <dgm:cxn modelId="{E79CCA05-5D94-4B7A-9F10-9CB4DFB3CD44}" type="presParOf" srcId="{A5B9AC4C-29ED-4059-A522-4BD155B6E049}" destId="{99938D99-EF78-4FA8-A620-95129A133BDD}" srcOrd="2" destOrd="0" presId="urn:microsoft.com/office/officeart/2018/2/layout/IconVerticalSolidList"/>
    <dgm:cxn modelId="{60579C21-EFCE-4551-9AC9-848EE9692D80}" type="presParOf" srcId="{99938D99-EF78-4FA8-A620-95129A133BDD}" destId="{5D78CBDA-1DD3-49C1-8903-AA9C1BE7CA46}" srcOrd="0" destOrd="0" presId="urn:microsoft.com/office/officeart/2018/2/layout/IconVerticalSolidList"/>
    <dgm:cxn modelId="{BA4B9F6D-B198-4631-9990-8DF6F17B82D3}" type="presParOf" srcId="{99938D99-EF78-4FA8-A620-95129A133BDD}" destId="{EF6087E5-47FB-4F9F-AC62-331D8CC50794}" srcOrd="1" destOrd="0" presId="urn:microsoft.com/office/officeart/2018/2/layout/IconVerticalSolidList"/>
    <dgm:cxn modelId="{7BD174AC-5003-4537-8602-A5853C2A65DA}" type="presParOf" srcId="{99938D99-EF78-4FA8-A620-95129A133BDD}" destId="{ADDA3DA5-7D28-46C8-909B-655773D854B0}" srcOrd="2" destOrd="0" presId="urn:microsoft.com/office/officeart/2018/2/layout/IconVerticalSolidList"/>
    <dgm:cxn modelId="{2DF5F81D-08C3-4832-96C8-FCFB6AA5A45E}" type="presParOf" srcId="{99938D99-EF78-4FA8-A620-95129A133BDD}" destId="{56AEDC89-16E1-4E2A-A12B-72FCB84090CB}" srcOrd="3" destOrd="0" presId="urn:microsoft.com/office/officeart/2018/2/layout/IconVerticalSolidList"/>
    <dgm:cxn modelId="{C5F97BDB-465E-4139-91A4-33D595201726}" type="presParOf" srcId="{A5B9AC4C-29ED-4059-A522-4BD155B6E049}" destId="{E2F0264C-9C06-49D1-8322-C4185AD0068D}" srcOrd="3" destOrd="0" presId="urn:microsoft.com/office/officeart/2018/2/layout/IconVerticalSolidList"/>
    <dgm:cxn modelId="{276ACC9E-D5D5-4F56-B4EB-D3EDE413F389}" type="presParOf" srcId="{A5B9AC4C-29ED-4059-A522-4BD155B6E049}" destId="{5CC96FBC-D082-4C5D-9D9D-1F59DCF76F8C}" srcOrd="4" destOrd="0" presId="urn:microsoft.com/office/officeart/2018/2/layout/IconVerticalSolidList"/>
    <dgm:cxn modelId="{B02DAE11-A391-42E9-BDCD-D0492075756A}" type="presParOf" srcId="{5CC96FBC-D082-4C5D-9D9D-1F59DCF76F8C}" destId="{D5442E4A-EC5A-482A-833B-397CB1A5F12E}" srcOrd="0" destOrd="0" presId="urn:microsoft.com/office/officeart/2018/2/layout/IconVerticalSolidList"/>
    <dgm:cxn modelId="{3C98B139-7083-4395-9254-4E9159FD6763}" type="presParOf" srcId="{5CC96FBC-D082-4C5D-9D9D-1F59DCF76F8C}" destId="{6F4AB4ED-AAE4-4643-A049-9253E3908933}" srcOrd="1" destOrd="0" presId="urn:microsoft.com/office/officeart/2018/2/layout/IconVerticalSolidList"/>
    <dgm:cxn modelId="{A777D686-B7F6-43E3-B238-8BB1DA4ABA65}" type="presParOf" srcId="{5CC96FBC-D082-4C5D-9D9D-1F59DCF76F8C}" destId="{A5D3ED5A-2DF9-426D-BA47-3C92C0C9CAC2}" srcOrd="2" destOrd="0" presId="urn:microsoft.com/office/officeart/2018/2/layout/IconVerticalSolidList"/>
    <dgm:cxn modelId="{6BA9BEC7-3264-47C4-8C9F-66379E800276}" type="presParOf" srcId="{5CC96FBC-D082-4C5D-9D9D-1F59DCF76F8C}" destId="{C282AF76-AC33-4BD9-B929-707D12B00ACD}" srcOrd="3" destOrd="0" presId="urn:microsoft.com/office/officeart/2018/2/layout/IconVerticalSolidList"/>
    <dgm:cxn modelId="{CFE0BCAD-7480-429E-B3DE-3FA983AB83AF}" type="presParOf" srcId="{A5B9AC4C-29ED-4059-A522-4BD155B6E049}" destId="{EDF88855-45E9-44F0-A656-B7A492C8BBAF}" srcOrd="5" destOrd="0" presId="urn:microsoft.com/office/officeart/2018/2/layout/IconVerticalSolidList"/>
    <dgm:cxn modelId="{5D369B0C-654A-4D49-B52E-D5D12EAE189F}" type="presParOf" srcId="{A5B9AC4C-29ED-4059-A522-4BD155B6E049}" destId="{EA885698-84E7-457A-AA5E-09CA3BE1734A}" srcOrd="6" destOrd="0" presId="urn:microsoft.com/office/officeart/2018/2/layout/IconVerticalSolidList"/>
    <dgm:cxn modelId="{72657A99-F06E-4449-AA6D-EDAFC47780E5}" type="presParOf" srcId="{EA885698-84E7-457A-AA5E-09CA3BE1734A}" destId="{42EA48EC-C4C2-47F5-B072-1495C412ACA1}" srcOrd="0" destOrd="0" presId="urn:microsoft.com/office/officeart/2018/2/layout/IconVerticalSolidList"/>
    <dgm:cxn modelId="{59496FEF-2A35-4EA9-9ABE-5DDC06B98C62}" type="presParOf" srcId="{EA885698-84E7-457A-AA5E-09CA3BE1734A}" destId="{A13567AC-07A2-4C69-85A7-EED70E619DA1}" srcOrd="1" destOrd="0" presId="urn:microsoft.com/office/officeart/2018/2/layout/IconVerticalSolidList"/>
    <dgm:cxn modelId="{B0C6AA0B-4C12-419D-A580-8778644EA7AA}" type="presParOf" srcId="{EA885698-84E7-457A-AA5E-09CA3BE1734A}" destId="{D228F150-F29B-48B5-B4F6-5BC16A68EAA8}" srcOrd="2" destOrd="0" presId="urn:microsoft.com/office/officeart/2018/2/layout/IconVerticalSolidList"/>
    <dgm:cxn modelId="{068424BD-8678-4911-A46A-588D2FC7B394}" type="presParOf" srcId="{EA885698-84E7-457A-AA5E-09CA3BE1734A}" destId="{F36DB403-D5F4-4700-A393-F722E20C5AB8}" srcOrd="3" destOrd="0" presId="urn:microsoft.com/office/officeart/2018/2/layout/IconVerticalSolidList"/>
    <dgm:cxn modelId="{A7D13F50-01A0-4E43-B15E-83B416EBFE53}" type="presParOf" srcId="{A5B9AC4C-29ED-4059-A522-4BD155B6E049}" destId="{D41DC023-459D-43B7-832B-8389A877476B}" srcOrd="7" destOrd="0" presId="urn:microsoft.com/office/officeart/2018/2/layout/IconVerticalSolidList"/>
    <dgm:cxn modelId="{342EBD08-D077-4484-86A5-0599D89D24AB}" type="presParOf" srcId="{A5B9AC4C-29ED-4059-A522-4BD155B6E049}" destId="{28F20E84-F48E-4E13-A9C1-38A7039509B2}" srcOrd="8" destOrd="0" presId="urn:microsoft.com/office/officeart/2018/2/layout/IconVerticalSolidList"/>
    <dgm:cxn modelId="{C8E5CCAD-669E-46E2-904C-CA2D3D02283D}" type="presParOf" srcId="{28F20E84-F48E-4E13-A9C1-38A7039509B2}" destId="{E48BC3A2-43E9-45E4-8A74-25547E4730A8}" srcOrd="0" destOrd="0" presId="urn:microsoft.com/office/officeart/2018/2/layout/IconVerticalSolidList"/>
    <dgm:cxn modelId="{EBA83179-A6D0-4980-A268-D644C0EDEC93}" type="presParOf" srcId="{28F20E84-F48E-4E13-A9C1-38A7039509B2}" destId="{C9A4F764-ED95-4E60-B68B-4932E64A6F2A}" srcOrd="1" destOrd="0" presId="urn:microsoft.com/office/officeart/2018/2/layout/IconVerticalSolidList"/>
    <dgm:cxn modelId="{D7A11316-43A7-4F46-BA29-711C5A9F4D1E}" type="presParOf" srcId="{28F20E84-F48E-4E13-A9C1-38A7039509B2}" destId="{C101E457-683A-4E04-831D-4615E8AC4CF4}" srcOrd="2" destOrd="0" presId="urn:microsoft.com/office/officeart/2018/2/layout/IconVerticalSolidList"/>
    <dgm:cxn modelId="{658D3705-D4F3-495D-B44C-4A9BD599BAED}" type="presParOf" srcId="{28F20E84-F48E-4E13-A9C1-38A7039509B2}" destId="{7A5E5FCB-67B0-472A-8F58-1A2B01ABC281}" srcOrd="3" destOrd="0" presId="urn:microsoft.com/office/officeart/2018/2/layout/IconVerticalSolidLis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4CE8AD-7233-40D2-B6CD-282EF01242FD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70FDCC-4A99-4E82-8F31-2EAB1BA2298A}">
      <dgm:prSet custT="1"/>
      <dgm:spPr>
        <a:solidFill>
          <a:srgbClr val="5B9BD5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ctr"/>
          <a:r>
            <a:rPr lang="it-IT" sz="1400" b="1" dirty="0">
              <a:latin typeface="Avenir Book"/>
            </a:rPr>
            <a:t>RINNOVA LA DISCIPLINA E LE MODALITÀ DI ADOZIONE DELLE FUTURE LEGGI ANNUALI DI SEMPLIFICAZIONE NORMATIVA</a:t>
          </a:r>
          <a:endParaRPr lang="en-US" sz="1400" b="1" dirty="0">
            <a:latin typeface="Avenir Book"/>
          </a:endParaRPr>
        </a:p>
      </dgm:t>
    </dgm:pt>
    <dgm:pt modelId="{41413483-7554-4FBF-8642-C45CE489D9E7}" type="sibTrans" cxnId="{E55F7D43-84BD-41F7-AB56-CFD7BA2D9105}">
      <dgm:prSet/>
      <dgm:spPr/>
      <dgm:t>
        <a:bodyPr/>
        <a:lstStyle/>
        <a:p>
          <a:endParaRPr lang="en-US"/>
        </a:p>
      </dgm:t>
    </dgm:pt>
    <dgm:pt modelId="{CF1F6868-BD69-4C75-AE12-3CA97C64506C}" type="parTrans" cxnId="{E55F7D43-84BD-41F7-AB56-CFD7BA2D9105}">
      <dgm:prSet/>
      <dgm:spPr/>
      <dgm:t>
        <a:bodyPr/>
        <a:lstStyle/>
        <a:p>
          <a:endParaRPr lang="en-US"/>
        </a:p>
      </dgm:t>
    </dgm:pt>
    <dgm:pt modelId="{BC95FCB1-2727-4195-8FFA-581DDF488D38}">
      <dgm:prSet custT="1"/>
      <dgm:spPr>
        <a:solidFill>
          <a:srgbClr val="FF0000"/>
        </a:solidFill>
        <a:ln>
          <a:solidFill>
            <a:srgbClr val="C00000"/>
          </a:solidFill>
        </a:ln>
      </dgm:spPr>
      <dgm:t>
        <a:bodyPr/>
        <a:lstStyle/>
        <a:p>
          <a:pPr algn="ctr"/>
          <a:r>
            <a:rPr lang="it-IT" sz="1400" b="1" dirty="0">
              <a:latin typeface="Avenir Book"/>
            </a:rPr>
            <a:t>INTRODUCE LA VALUTAZIONE DI IMPATTO GENERAZIONALE E DI GENERE</a:t>
          </a:r>
          <a:endParaRPr lang="en-US" sz="1400" b="1" dirty="0">
            <a:latin typeface="Avenir Book"/>
          </a:endParaRPr>
        </a:p>
      </dgm:t>
    </dgm:pt>
    <dgm:pt modelId="{D0C57C2A-2D6B-4358-96F0-6D84CEBA6233}" type="sibTrans" cxnId="{E969C68D-7229-4C47-AABB-F9ACD9136D05}">
      <dgm:prSet/>
      <dgm:spPr/>
      <dgm:t>
        <a:bodyPr/>
        <a:lstStyle/>
        <a:p>
          <a:endParaRPr lang="en-US"/>
        </a:p>
      </dgm:t>
    </dgm:pt>
    <dgm:pt modelId="{F01BA364-A272-4F61-9534-7B3BEB6CB17B}" type="parTrans" cxnId="{E969C68D-7229-4C47-AABB-F9ACD9136D05}">
      <dgm:prSet/>
      <dgm:spPr/>
      <dgm:t>
        <a:bodyPr/>
        <a:lstStyle/>
        <a:p>
          <a:endParaRPr lang="en-US"/>
        </a:p>
      </dgm:t>
    </dgm:pt>
    <dgm:pt modelId="{0C676C10-ABB7-4605-81AB-23E3B89E617D}" type="pres">
      <dgm:prSet presAssocID="{FC4CE8AD-7233-40D2-B6CD-282EF01242FD}" presName="outerComposite" presStyleCnt="0">
        <dgm:presLayoutVars>
          <dgm:chMax val="5"/>
          <dgm:dir/>
          <dgm:resizeHandles val="exact"/>
        </dgm:presLayoutVars>
      </dgm:prSet>
      <dgm:spPr/>
    </dgm:pt>
    <dgm:pt modelId="{C56CF817-9448-45B5-93DE-1EDB67421E73}" type="pres">
      <dgm:prSet presAssocID="{FC4CE8AD-7233-40D2-B6CD-282EF01242FD}" presName="dummyMaxCanvas" presStyleCnt="0">
        <dgm:presLayoutVars/>
      </dgm:prSet>
      <dgm:spPr/>
    </dgm:pt>
    <dgm:pt modelId="{8668274D-9DEE-4C96-96C3-EF5F9954CB86}" type="pres">
      <dgm:prSet presAssocID="{FC4CE8AD-7233-40D2-B6CD-282EF01242FD}" presName="TwoNodes_1" presStyleLbl="node1" presStyleIdx="0" presStyleCnt="2">
        <dgm:presLayoutVars>
          <dgm:bulletEnabled val="1"/>
        </dgm:presLayoutVars>
      </dgm:prSet>
      <dgm:spPr/>
    </dgm:pt>
    <dgm:pt modelId="{B10A1077-1EE8-4998-B64C-9D17A7C27CE1}" type="pres">
      <dgm:prSet presAssocID="{FC4CE8AD-7233-40D2-B6CD-282EF01242FD}" presName="TwoNodes_2" presStyleLbl="node1" presStyleIdx="1" presStyleCnt="2" custLinFactNeighborX="-2867" custLinFactNeighborY="974">
        <dgm:presLayoutVars>
          <dgm:bulletEnabled val="1"/>
        </dgm:presLayoutVars>
      </dgm:prSet>
      <dgm:spPr/>
    </dgm:pt>
    <dgm:pt modelId="{13C97DA3-E101-475C-8956-3AF191271E0B}" type="pres">
      <dgm:prSet presAssocID="{FC4CE8AD-7233-40D2-B6CD-282EF01242FD}" presName="TwoConn_1-2" presStyleLbl="fgAccFollowNode1" presStyleIdx="0" presStyleCnt="1">
        <dgm:presLayoutVars>
          <dgm:bulletEnabled val="1"/>
        </dgm:presLayoutVars>
      </dgm:prSet>
      <dgm:spPr/>
    </dgm:pt>
    <dgm:pt modelId="{ED11A7CD-C1BA-4596-9A61-0E62C05DDCB7}" type="pres">
      <dgm:prSet presAssocID="{FC4CE8AD-7233-40D2-B6CD-282EF01242FD}" presName="TwoNodes_1_text" presStyleLbl="node1" presStyleIdx="1" presStyleCnt="2">
        <dgm:presLayoutVars>
          <dgm:bulletEnabled val="1"/>
        </dgm:presLayoutVars>
      </dgm:prSet>
      <dgm:spPr/>
    </dgm:pt>
    <dgm:pt modelId="{B94B4986-ABA8-4932-8567-8122C26494F4}" type="pres">
      <dgm:prSet presAssocID="{FC4CE8AD-7233-40D2-B6CD-282EF01242FD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02DE6821-20BD-42A7-846F-30468196E513}" type="presOf" srcId="{BF70FDCC-4A99-4E82-8F31-2EAB1BA2298A}" destId="{8668274D-9DEE-4C96-96C3-EF5F9954CB86}" srcOrd="0" destOrd="0" presId="urn:microsoft.com/office/officeart/2005/8/layout/vProcess5"/>
    <dgm:cxn modelId="{72C2673E-FC7B-4937-B717-24F52220B3FE}" type="presOf" srcId="{BC95FCB1-2727-4195-8FFA-581DDF488D38}" destId="{B94B4986-ABA8-4932-8567-8122C26494F4}" srcOrd="1" destOrd="0" presId="urn:microsoft.com/office/officeart/2005/8/layout/vProcess5"/>
    <dgm:cxn modelId="{E55F7D43-84BD-41F7-AB56-CFD7BA2D9105}" srcId="{FC4CE8AD-7233-40D2-B6CD-282EF01242FD}" destId="{BF70FDCC-4A99-4E82-8F31-2EAB1BA2298A}" srcOrd="0" destOrd="0" parTransId="{CF1F6868-BD69-4C75-AE12-3CA97C64506C}" sibTransId="{41413483-7554-4FBF-8642-C45CE489D9E7}"/>
    <dgm:cxn modelId="{EE16AB44-F27D-451B-90FB-FB9FC9336B04}" type="presOf" srcId="{BF70FDCC-4A99-4E82-8F31-2EAB1BA2298A}" destId="{ED11A7CD-C1BA-4596-9A61-0E62C05DDCB7}" srcOrd="1" destOrd="0" presId="urn:microsoft.com/office/officeart/2005/8/layout/vProcess5"/>
    <dgm:cxn modelId="{CD1F3A84-5489-425D-B847-4C6A2BAE6BF4}" type="presOf" srcId="{FC4CE8AD-7233-40D2-B6CD-282EF01242FD}" destId="{0C676C10-ABB7-4605-81AB-23E3B89E617D}" srcOrd="0" destOrd="0" presId="urn:microsoft.com/office/officeart/2005/8/layout/vProcess5"/>
    <dgm:cxn modelId="{E969C68D-7229-4C47-AABB-F9ACD9136D05}" srcId="{FC4CE8AD-7233-40D2-B6CD-282EF01242FD}" destId="{BC95FCB1-2727-4195-8FFA-581DDF488D38}" srcOrd="1" destOrd="0" parTransId="{F01BA364-A272-4F61-9534-7B3BEB6CB17B}" sibTransId="{D0C57C2A-2D6B-4358-96F0-6D84CEBA6233}"/>
    <dgm:cxn modelId="{F9C65EBE-B3D7-4334-8DF3-2CFE69FFDAFE}" type="presOf" srcId="{41413483-7554-4FBF-8642-C45CE489D9E7}" destId="{13C97DA3-E101-475C-8956-3AF191271E0B}" srcOrd="0" destOrd="0" presId="urn:microsoft.com/office/officeart/2005/8/layout/vProcess5"/>
    <dgm:cxn modelId="{7C9E0AEA-20F5-49F7-B232-136804988F06}" type="presOf" srcId="{BC95FCB1-2727-4195-8FFA-581DDF488D38}" destId="{B10A1077-1EE8-4998-B64C-9D17A7C27CE1}" srcOrd="0" destOrd="0" presId="urn:microsoft.com/office/officeart/2005/8/layout/vProcess5"/>
    <dgm:cxn modelId="{152BFAE4-F109-43CC-9A45-42D033864820}" type="presParOf" srcId="{0C676C10-ABB7-4605-81AB-23E3B89E617D}" destId="{C56CF817-9448-45B5-93DE-1EDB67421E73}" srcOrd="0" destOrd="0" presId="urn:microsoft.com/office/officeart/2005/8/layout/vProcess5"/>
    <dgm:cxn modelId="{FDD1DDD7-9488-4F0B-8E39-F9B8C328CA7A}" type="presParOf" srcId="{0C676C10-ABB7-4605-81AB-23E3B89E617D}" destId="{8668274D-9DEE-4C96-96C3-EF5F9954CB86}" srcOrd="1" destOrd="0" presId="urn:microsoft.com/office/officeart/2005/8/layout/vProcess5"/>
    <dgm:cxn modelId="{169CD84D-BF5F-43D8-A6DD-742758ABCDB7}" type="presParOf" srcId="{0C676C10-ABB7-4605-81AB-23E3B89E617D}" destId="{B10A1077-1EE8-4998-B64C-9D17A7C27CE1}" srcOrd="2" destOrd="0" presId="urn:microsoft.com/office/officeart/2005/8/layout/vProcess5"/>
    <dgm:cxn modelId="{56C0F67E-E444-47BE-9A41-0CEFF7B32EFB}" type="presParOf" srcId="{0C676C10-ABB7-4605-81AB-23E3B89E617D}" destId="{13C97DA3-E101-475C-8956-3AF191271E0B}" srcOrd="3" destOrd="0" presId="urn:microsoft.com/office/officeart/2005/8/layout/vProcess5"/>
    <dgm:cxn modelId="{255C7A1B-66AC-4697-9720-67834E4C053F}" type="presParOf" srcId="{0C676C10-ABB7-4605-81AB-23E3B89E617D}" destId="{ED11A7CD-C1BA-4596-9A61-0E62C05DDCB7}" srcOrd="4" destOrd="0" presId="urn:microsoft.com/office/officeart/2005/8/layout/vProcess5"/>
    <dgm:cxn modelId="{AFEBB556-A0DC-4362-BEF6-CFF32EB62CE9}" type="presParOf" srcId="{0C676C10-ABB7-4605-81AB-23E3B89E617D}" destId="{B94B4986-ABA8-4932-8567-8122C26494F4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4CE8AD-7233-40D2-B6CD-282EF01242FD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EB8E06-0BC2-49C4-A72F-8270DEDCA56C}">
      <dgm:prSet custT="1"/>
      <dgm:spPr>
        <a:solidFill>
          <a:srgbClr val="00B050"/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it-IT" sz="1400" b="1" dirty="0">
              <a:latin typeface="Avenir Book"/>
            </a:rPr>
            <a:t>DELEGA IL GOVERNO A SEMPLIFICARE LE NORME IN MATERIA DI:</a:t>
          </a:r>
        </a:p>
        <a:p>
          <a:endParaRPr lang="it-IT" sz="1050" b="1" dirty="0">
            <a:latin typeface="Avenir Book"/>
          </a:endParaRPr>
        </a:p>
        <a:p>
          <a:r>
            <a:rPr lang="it-IT" sz="1050" b="1" dirty="0">
              <a:latin typeface="Avenir Book"/>
            </a:rPr>
            <a:t>AGGIORNAMENTO DEL CODICE DELL’AMMINISTRAZIONE DIGITALE</a:t>
          </a:r>
        </a:p>
        <a:p>
          <a:r>
            <a:rPr lang="it-IT" sz="1050" b="1" dirty="0">
              <a:latin typeface="Avenir Book"/>
            </a:rPr>
            <a:t>AFFARI ESTERI E COOPERAZIONE INTERNAZIONALE</a:t>
          </a:r>
        </a:p>
        <a:p>
          <a:r>
            <a:rPr lang="it-IT" sz="1050" b="1" dirty="0">
              <a:latin typeface="Avenir Book"/>
            </a:rPr>
            <a:t>REVISIONE DEL CODICE DELLA NAVIGAZIONE E NAVIGAZIONE INTERNA</a:t>
          </a:r>
        </a:p>
        <a:p>
          <a:r>
            <a:rPr lang="it-IT" sz="1050" b="1" dirty="0">
              <a:latin typeface="Avenir Book"/>
            </a:rPr>
            <a:t>ELETTORATO ATTIVO</a:t>
          </a:r>
        </a:p>
        <a:p>
          <a:r>
            <a:rPr lang="it-IT" sz="1050" b="1" dirty="0">
              <a:latin typeface="Avenir Book"/>
            </a:rPr>
            <a:t> ISTRUZIONE</a:t>
          </a:r>
        </a:p>
        <a:p>
          <a:r>
            <a:rPr lang="it-IT" sz="1050" b="1" dirty="0">
              <a:latin typeface="Avenir Book"/>
            </a:rPr>
            <a:t> DISABILITÀ</a:t>
          </a:r>
        </a:p>
        <a:p>
          <a:r>
            <a:rPr lang="it-IT" sz="1050" b="1" dirty="0">
              <a:latin typeface="Avenir Book"/>
            </a:rPr>
            <a:t>ISTITUTI DI INTERDIZIONE E INABILITAZIONE</a:t>
          </a:r>
        </a:p>
        <a:p>
          <a:r>
            <a:rPr lang="it-IT" sz="1050" b="1" dirty="0">
              <a:latin typeface="Avenir Book"/>
            </a:rPr>
            <a:t>PROTEZIONE CIVILE</a:t>
          </a:r>
        </a:p>
        <a:p>
          <a:r>
            <a:rPr lang="it-IT" sz="1050" b="1" dirty="0">
              <a:latin typeface="Avenir Book"/>
            </a:rPr>
            <a:t>POLITICHE PER LA FAMIGLIA, LA NATALITA’ E LE PARI OPPORTUNITA’</a:t>
          </a:r>
        </a:p>
        <a:p>
          <a:r>
            <a:rPr lang="it-IT" sz="1050" b="1" dirty="0">
              <a:latin typeface="Avenir Book"/>
            </a:rPr>
            <a:t>FORMAZIONE SUPERIORE E RICERCA</a:t>
          </a:r>
        </a:p>
        <a:p>
          <a:r>
            <a:rPr lang="it-IT" sz="1050" b="1" dirty="0">
              <a:latin typeface="Avenir Book"/>
            </a:rPr>
            <a:t>PROTEZIONE DEI LAVORATORI PORTUALI  MARITTIMI</a:t>
          </a:r>
          <a:endParaRPr lang="en-US" sz="1000" b="1" dirty="0">
            <a:latin typeface="Avenir Book"/>
          </a:endParaRPr>
        </a:p>
      </dgm:t>
    </dgm:pt>
    <dgm:pt modelId="{BBD38905-2044-454A-8094-98395746D808}" type="parTrans" cxnId="{FB1F3E9D-4B5D-4763-B24B-12E1BC899EC8}">
      <dgm:prSet/>
      <dgm:spPr/>
      <dgm:t>
        <a:bodyPr/>
        <a:lstStyle/>
        <a:p>
          <a:endParaRPr lang="en-US"/>
        </a:p>
      </dgm:t>
    </dgm:pt>
    <dgm:pt modelId="{2C6AC77F-68E5-4013-B4BF-B8E4C72BCE91}" type="sibTrans" cxnId="{FB1F3E9D-4B5D-4763-B24B-12E1BC899EC8}">
      <dgm:prSet/>
      <dgm:spPr/>
      <dgm:t>
        <a:bodyPr/>
        <a:lstStyle/>
        <a:p>
          <a:endParaRPr lang="en-US"/>
        </a:p>
      </dgm:t>
    </dgm:pt>
    <dgm:pt modelId="{0C676C10-ABB7-4605-81AB-23E3B89E617D}" type="pres">
      <dgm:prSet presAssocID="{FC4CE8AD-7233-40D2-B6CD-282EF01242FD}" presName="outerComposite" presStyleCnt="0">
        <dgm:presLayoutVars>
          <dgm:chMax val="5"/>
          <dgm:dir/>
          <dgm:resizeHandles val="exact"/>
        </dgm:presLayoutVars>
      </dgm:prSet>
      <dgm:spPr/>
    </dgm:pt>
    <dgm:pt modelId="{C56CF817-9448-45B5-93DE-1EDB67421E73}" type="pres">
      <dgm:prSet presAssocID="{FC4CE8AD-7233-40D2-B6CD-282EF01242FD}" presName="dummyMaxCanvas" presStyleCnt="0">
        <dgm:presLayoutVars/>
      </dgm:prSet>
      <dgm:spPr/>
    </dgm:pt>
    <dgm:pt modelId="{3498A47A-A1B0-4C4F-B5DC-331B745D3AF2}" type="pres">
      <dgm:prSet presAssocID="{FC4CE8AD-7233-40D2-B6CD-282EF01242FD}" presName="OneNode_1" presStyleLbl="node1" presStyleIdx="0" presStyleCnt="1" custScaleY="200000" custLinFactNeighborX="-210" custLinFactNeighborY="6898">
        <dgm:presLayoutVars>
          <dgm:bulletEnabled val="1"/>
        </dgm:presLayoutVars>
      </dgm:prSet>
      <dgm:spPr/>
    </dgm:pt>
  </dgm:ptLst>
  <dgm:cxnLst>
    <dgm:cxn modelId="{CD1F3A84-5489-425D-B847-4C6A2BAE6BF4}" type="presOf" srcId="{FC4CE8AD-7233-40D2-B6CD-282EF01242FD}" destId="{0C676C10-ABB7-4605-81AB-23E3B89E617D}" srcOrd="0" destOrd="0" presId="urn:microsoft.com/office/officeart/2005/8/layout/vProcess5"/>
    <dgm:cxn modelId="{FB1F3E9D-4B5D-4763-B24B-12E1BC899EC8}" srcId="{FC4CE8AD-7233-40D2-B6CD-282EF01242FD}" destId="{91EB8E06-0BC2-49C4-A72F-8270DEDCA56C}" srcOrd="0" destOrd="0" parTransId="{BBD38905-2044-454A-8094-98395746D808}" sibTransId="{2C6AC77F-68E5-4013-B4BF-B8E4C72BCE91}"/>
    <dgm:cxn modelId="{902B7AC0-0F0E-4D71-8A84-F26C42618502}" type="presOf" srcId="{91EB8E06-0BC2-49C4-A72F-8270DEDCA56C}" destId="{3498A47A-A1B0-4C4F-B5DC-331B745D3AF2}" srcOrd="0" destOrd="0" presId="urn:microsoft.com/office/officeart/2005/8/layout/vProcess5"/>
    <dgm:cxn modelId="{152BFAE4-F109-43CC-9A45-42D033864820}" type="presParOf" srcId="{0C676C10-ABB7-4605-81AB-23E3B89E617D}" destId="{C56CF817-9448-45B5-93DE-1EDB67421E73}" srcOrd="0" destOrd="0" presId="urn:microsoft.com/office/officeart/2005/8/layout/vProcess5"/>
    <dgm:cxn modelId="{14F84D54-7A81-4986-86FD-3517B574A824}" type="presParOf" srcId="{0C676C10-ABB7-4605-81AB-23E3B89E617D}" destId="{3498A47A-A1B0-4C4F-B5DC-331B745D3AF2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B6CB73-6E9E-4031-9716-7C85B02C708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23D270-239D-4EE0-B3E6-A3FE892475D2}">
      <dgm:prSet/>
      <dgm:spPr/>
      <dgm:t>
        <a:bodyPr/>
        <a:lstStyle/>
        <a:p>
          <a:r>
            <a:rPr lang="it-IT" dirty="0">
              <a:latin typeface="Avenir Book"/>
            </a:rPr>
            <a:t>l’AC 2993 rivede il meccanismo di presentazione della legge annuale di semplificazione</a:t>
          </a:r>
          <a:endParaRPr lang="en-US" dirty="0">
            <a:latin typeface="Avenir Book"/>
          </a:endParaRPr>
        </a:p>
      </dgm:t>
    </dgm:pt>
    <dgm:pt modelId="{17753773-E89F-4B74-8D28-E3A38C43D6F7}" type="parTrans" cxnId="{F3858EDA-5CC6-4A6F-BBCE-5974DB111A8F}">
      <dgm:prSet/>
      <dgm:spPr/>
      <dgm:t>
        <a:bodyPr/>
        <a:lstStyle/>
        <a:p>
          <a:endParaRPr lang="en-US"/>
        </a:p>
      </dgm:t>
    </dgm:pt>
    <dgm:pt modelId="{01D7AE88-7844-4A12-969A-12CB21B2155A}" type="sibTrans" cxnId="{F3858EDA-5CC6-4A6F-BBCE-5974DB111A8F}">
      <dgm:prSet/>
      <dgm:spPr/>
      <dgm:t>
        <a:bodyPr/>
        <a:lstStyle/>
        <a:p>
          <a:endParaRPr lang="en-US"/>
        </a:p>
      </dgm:t>
    </dgm:pt>
    <dgm:pt modelId="{BCF49C9A-5DF0-4EBA-BC67-D1DE2AC0BB2B}">
      <dgm:prSet/>
      <dgm:spPr/>
      <dgm:t>
        <a:bodyPr/>
        <a:lstStyle/>
        <a:p>
          <a:r>
            <a:rPr lang="it-IT" dirty="0">
              <a:latin typeface="Avenir Book"/>
            </a:rPr>
            <a:t>entro il 30 aprile ricognizione delle esigenze di semplificazione </a:t>
          </a:r>
          <a:endParaRPr lang="en-US" dirty="0">
            <a:latin typeface="Avenir Book"/>
          </a:endParaRPr>
        </a:p>
      </dgm:t>
    </dgm:pt>
    <dgm:pt modelId="{03E6CCEB-E2D8-4FEC-BDE1-818553AE619F}" type="parTrans" cxnId="{0EABFF5E-D249-4933-A2D5-0A02CA9E1845}">
      <dgm:prSet/>
      <dgm:spPr/>
      <dgm:t>
        <a:bodyPr/>
        <a:lstStyle/>
        <a:p>
          <a:endParaRPr lang="en-US"/>
        </a:p>
      </dgm:t>
    </dgm:pt>
    <dgm:pt modelId="{02944FA7-9A30-4B0F-82D2-4DABF72E0BA0}" type="sibTrans" cxnId="{0EABFF5E-D249-4933-A2D5-0A02CA9E1845}">
      <dgm:prSet/>
      <dgm:spPr/>
      <dgm:t>
        <a:bodyPr/>
        <a:lstStyle/>
        <a:p>
          <a:endParaRPr lang="en-US"/>
        </a:p>
      </dgm:t>
    </dgm:pt>
    <dgm:pt modelId="{1C9BD47B-5B34-42CA-BD87-41D455B4053A}">
      <dgm:prSet/>
      <dgm:spPr/>
      <dgm:t>
        <a:bodyPr/>
        <a:lstStyle/>
        <a:p>
          <a:r>
            <a:rPr lang="it-IT" dirty="0">
              <a:latin typeface="Avenir Book"/>
            </a:rPr>
            <a:t>entro il 30 giugno presentazione del disegno di legge annuale di semplificazione</a:t>
          </a:r>
          <a:endParaRPr lang="en-US" dirty="0">
            <a:latin typeface="Avenir Book"/>
          </a:endParaRPr>
        </a:p>
      </dgm:t>
    </dgm:pt>
    <dgm:pt modelId="{6D6EAD64-DDC4-4F41-950B-8F274A653BF1}" type="parTrans" cxnId="{765527A1-E613-4F03-9084-D23FF76DF0EE}">
      <dgm:prSet/>
      <dgm:spPr/>
      <dgm:t>
        <a:bodyPr/>
        <a:lstStyle/>
        <a:p>
          <a:endParaRPr lang="en-US"/>
        </a:p>
      </dgm:t>
    </dgm:pt>
    <dgm:pt modelId="{EAC4A15B-C657-4EC7-908E-E6FB003E32D9}" type="sibTrans" cxnId="{765527A1-E613-4F03-9084-D23FF76DF0EE}">
      <dgm:prSet/>
      <dgm:spPr/>
      <dgm:t>
        <a:bodyPr/>
        <a:lstStyle/>
        <a:p>
          <a:endParaRPr lang="en-US"/>
        </a:p>
      </dgm:t>
    </dgm:pt>
    <dgm:pt modelId="{69AE6FE6-8742-44E4-B0CC-D248913051E3}" type="pres">
      <dgm:prSet presAssocID="{42B6CB73-6E9E-4031-9716-7C85B02C708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62C339A-100A-49E1-9969-8D0FA2D24675}" type="pres">
      <dgm:prSet presAssocID="{CD23D270-239D-4EE0-B3E6-A3FE892475D2}" presName="hierRoot1" presStyleCnt="0"/>
      <dgm:spPr/>
    </dgm:pt>
    <dgm:pt modelId="{FECC507A-F842-475E-BB3F-F2DAEE918492}" type="pres">
      <dgm:prSet presAssocID="{CD23D270-239D-4EE0-B3E6-A3FE892475D2}" presName="composite" presStyleCnt="0"/>
      <dgm:spPr/>
    </dgm:pt>
    <dgm:pt modelId="{BA777A05-4F58-4C38-9F97-80B9D0368366}" type="pres">
      <dgm:prSet presAssocID="{CD23D270-239D-4EE0-B3E6-A3FE892475D2}" presName="background" presStyleLbl="node0" presStyleIdx="0" presStyleCnt="1"/>
      <dgm:spPr/>
    </dgm:pt>
    <dgm:pt modelId="{5AC1D0F2-6B9F-4105-B43F-1A59DD32620B}" type="pres">
      <dgm:prSet presAssocID="{CD23D270-239D-4EE0-B3E6-A3FE892475D2}" presName="text" presStyleLbl="fgAcc0" presStyleIdx="0" presStyleCnt="1">
        <dgm:presLayoutVars>
          <dgm:chPref val="3"/>
        </dgm:presLayoutVars>
      </dgm:prSet>
      <dgm:spPr/>
    </dgm:pt>
    <dgm:pt modelId="{17E74021-CAB0-4594-961C-44B0D5B243DC}" type="pres">
      <dgm:prSet presAssocID="{CD23D270-239D-4EE0-B3E6-A3FE892475D2}" presName="hierChild2" presStyleCnt="0"/>
      <dgm:spPr/>
    </dgm:pt>
    <dgm:pt modelId="{1D2BB99D-E1CC-43C4-90EC-75BEB78689BA}" type="pres">
      <dgm:prSet presAssocID="{03E6CCEB-E2D8-4FEC-BDE1-818553AE619F}" presName="Name10" presStyleLbl="parChTrans1D2" presStyleIdx="0" presStyleCnt="2"/>
      <dgm:spPr/>
    </dgm:pt>
    <dgm:pt modelId="{D119854D-F84F-479D-BA2A-DA8DC3A0DF57}" type="pres">
      <dgm:prSet presAssocID="{BCF49C9A-5DF0-4EBA-BC67-D1DE2AC0BB2B}" presName="hierRoot2" presStyleCnt="0"/>
      <dgm:spPr/>
    </dgm:pt>
    <dgm:pt modelId="{6250234F-238E-4D66-B31F-7255B45DDA44}" type="pres">
      <dgm:prSet presAssocID="{BCF49C9A-5DF0-4EBA-BC67-D1DE2AC0BB2B}" presName="composite2" presStyleCnt="0"/>
      <dgm:spPr/>
    </dgm:pt>
    <dgm:pt modelId="{033C3F43-C34B-4BF0-8360-A9CAB43F518C}" type="pres">
      <dgm:prSet presAssocID="{BCF49C9A-5DF0-4EBA-BC67-D1DE2AC0BB2B}" presName="background2" presStyleLbl="node2" presStyleIdx="0" presStyleCnt="2"/>
      <dgm:spPr/>
    </dgm:pt>
    <dgm:pt modelId="{13EA4616-E212-4363-9B7E-8E203476DD3D}" type="pres">
      <dgm:prSet presAssocID="{BCF49C9A-5DF0-4EBA-BC67-D1DE2AC0BB2B}" presName="text2" presStyleLbl="fgAcc2" presStyleIdx="0" presStyleCnt="2">
        <dgm:presLayoutVars>
          <dgm:chPref val="3"/>
        </dgm:presLayoutVars>
      </dgm:prSet>
      <dgm:spPr/>
    </dgm:pt>
    <dgm:pt modelId="{B86E3F1F-7BAD-4829-ABEA-4BA8C2C32AA5}" type="pres">
      <dgm:prSet presAssocID="{BCF49C9A-5DF0-4EBA-BC67-D1DE2AC0BB2B}" presName="hierChild3" presStyleCnt="0"/>
      <dgm:spPr/>
    </dgm:pt>
    <dgm:pt modelId="{D236EB92-5980-4861-A524-27F6442BBF54}" type="pres">
      <dgm:prSet presAssocID="{6D6EAD64-DDC4-4F41-950B-8F274A653BF1}" presName="Name10" presStyleLbl="parChTrans1D2" presStyleIdx="1" presStyleCnt="2"/>
      <dgm:spPr/>
    </dgm:pt>
    <dgm:pt modelId="{69C0621D-FFF9-4B4C-8D02-59F916A6BD2E}" type="pres">
      <dgm:prSet presAssocID="{1C9BD47B-5B34-42CA-BD87-41D455B4053A}" presName="hierRoot2" presStyleCnt="0"/>
      <dgm:spPr/>
    </dgm:pt>
    <dgm:pt modelId="{1163D427-6AAC-43B2-93BD-2FB4AB36A818}" type="pres">
      <dgm:prSet presAssocID="{1C9BD47B-5B34-42CA-BD87-41D455B4053A}" presName="composite2" presStyleCnt="0"/>
      <dgm:spPr/>
    </dgm:pt>
    <dgm:pt modelId="{4D460D4D-B2C7-461B-B47C-6DB04B22ECA2}" type="pres">
      <dgm:prSet presAssocID="{1C9BD47B-5B34-42CA-BD87-41D455B4053A}" presName="background2" presStyleLbl="node2" presStyleIdx="1" presStyleCnt="2"/>
      <dgm:spPr/>
    </dgm:pt>
    <dgm:pt modelId="{B9213383-3145-405A-9E11-053C3F7D9C5A}" type="pres">
      <dgm:prSet presAssocID="{1C9BD47B-5B34-42CA-BD87-41D455B4053A}" presName="text2" presStyleLbl="fgAcc2" presStyleIdx="1" presStyleCnt="2">
        <dgm:presLayoutVars>
          <dgm:chPref val="3"/>
        </dgm:presLayoutVars>
      </dgm:prSet>
      <dgm:spPr/>
    </dgm:pt>
    <dgm:pt modelId="{F4140037-6013-4F57-8967-42509C19A3B7}" type="pres">
      <dgm:prSet presAssocID="{1C9BD47B-5B34-42CA-BD87-41D455B4053A}" presName="hierChild3" presStyleCnt="0"/>
      <dgm:spPr/>
    </dgm:pt>
  </dgm:ptLst>
  <dgm:cxnLst>
    <dgm:cxn modelId="{386A2114-0FD3-4001-854A-19043E8A9F37}" type="presOf" srcId="{42B6CB73-6E9E-4031-9716-7C85B02C708B}" destId="{69AE6FE6-8742-44E4-B0CC-D248913051E3}" srcOrd="0" destOrd="0" presId="urn:microsoft.com/office/officeart/2005/8/layout/hierarchy1"/>
    <dgm:cxn modelId="{0EABFF5E-D249-4933-A2D5-0A02CA9E1845}" srcId="{CD23D270-239D-4EE0-B3E6-A3FE892475D2}" destId="{BCF49C9A-5DF0-4EBA-BC67-D1DE2AC0BB2B}" srcOrd="0" destOrd="0" parTransId="{03E6CCEB-E2D8-4FEC-BDE1-818553AE619F}" sibTransId="{02944FA7-9A30-4B0F-82D2-4DABF72E0BA0}"/>
    <dgm:cxn modelId="{A011C542-681F-4491-BD44-FA156D876EB6}" type="presOf" srcId="{6D6EAD64-DDC4-4F41-950B-8F274A653BF1}" destId="{D236EB92-5980-4861-A524-27F6442BBF54}" srcOrd="0" destOrd="0" presId="urn:microsoft.com/office/officeart/2005/8/layout/hierarchy1"/>
    <dgm:cxn modelId="{C76F6968-CBFA-405F-84C5-FC68E850DF01}" type="presOf" srcId="{03E6CCEB-E2D8-4FEC-BDE1-818553AE619F}" destId="{1D2BB99D-E1CC-43C4-90EC-75BEB78689BA}" srcOrd="0" destOrd="0" presId="urn:microsoft.com/office/officeart/2005/8/layout/hierarchy1"/>
    <dgm:cxn modelId="{66A52D7D-3D23-498D-A30E-871AD8866BED}" type="presOf" srcId="{1C9BD47B-5B34-42CA-BD87-41D455B4053A}" destId="{B9213383-3145-405A-9E11-053C3F7D9C5A}" srcOrd="0" destOrd="0" presId="urn:microsoft.com/office/officeart/2005/8/layout/hierarchy1"/>
    <dgm:cxn modelId="{765527A1-E613-4F03-9084-D23FF76DF0EE}" srcId="{CD23D270-239D-4EE0-B3E6-A3FE892475D2}" destId="{1C9BD47B-5B34-42CA-BD87-41D455B4053A}" srcOrd="1" destOrd="0" parTransId="{6D6EAD64-DDC4-4F41-950B-8F274A653BF1}" sibTransId="{EAC4A15B-C657-4EC7-908E-E6FB003E32D9}"/>
    <dgm:cxn modelId="{A8BC8CA1-5F24-46CF-ADC1-247338709BBF}" type="presOf" srcId="{CD23D270-239D-4EE0-B3E6-A3FE892475D2}" destId="{5AC1D0F2-6B9F-4105-B43F-1A59DD32620B}" srcOrd="0" destOrd="0" presId="urn:microsoft.com/office/officeart/2005/8/layout/hierarchy1"/>
    <dgm:cxn modelId="{F3858EDA-5CC6-4A6F-BBCE-5974DB111A8F}" srcId="{42B6CB73-6E9E-4031-9716-7C85B02C708B}" destId="{CD23D270-239D-4EE0-B3E6-A3FE892475D2}" srcOrd="0" destOrd="0" parTransId="{17753773-E89F-4B74-8D28-E3A38C43D6F7}" sibTransId="{01D7AE88-7844-4A12-969A-12CB21B2155A}"/>
    <dgm:cxn modelId="{18D920EF-88DA-45B9-BA0D-844657690E57}" type="presOf" srcId="{BCF49C9A-5DF0-4EBA-BC67-D1DE2AC0BB2B}" destId="{13EA4616-E212-4363-9B7E-8E203476DD3D}" srcOrd="0" destOrd="0" presId="urn:microsoft.com/office/officeart/2005/8/layout/hierarchy1"/>
    <dgm:cxn modelId="{3BFE3E9E-C1A9-4D35-857B-1B7E99F476D3}" type="presParOf" srcId="{69AE6FE6-8742-44E4-B0CC-D248913051E3}" destId="{862C339A-100A-49E1-9969-8D0FA2D24675}" srcOrd="0" destOrd="0" presId="urn:microsoft.com/office/officeart/2005/8/layout/hierarchy1"/>
    <dgm:cxn modelId="{C30C7EFF-47A9-4DD9-A9B2-97FE8E294C9A}" type="presParOf" srcId="{862C339A-100A-49E1-9969-8D0FA2D24675}" destId="{FECC507A-F842-475E-BB3F-F2DAEE918492}" srcOrd="0" destOrd="0" presId="urn:microsoft.com/office/officeart/2005/8/layout/hierarchy1"/>
    <dgm:cxn modelId="{F1DAFDF3-ABA4-4EC7-9E90-F3EB201C0A4D}" type="presParOf" srcId="{FECC507A-F842-475E-BB3F-F2DAEE918492}" destId="{BA777A05-4F58-4C38-9F97-80B9D0368366}" srcOrd="0" destOrd="0" presId="urn:microsoft.com/office/officeart/2005/8/layout/hierarchy1"/>
    <dgm:cxn modelId="{1DFBA819-C189-4FBF-AD40-EAA38E8698DF}" type="presParOf" srcId="{FECC507A-F842-475E-BB3F-F2DAEE918492}" destId="{5AC1D0F2-6B9F-4105-B43F-1A59DD32620B}" srcOrd="1" destOrd="0" presId="urn:microsoft.com/office/officeart/2005/8/layout/hierarchy1"/>
    <dgm:cxn modelId="{EBAEA88C-9B64-44E5-B28A-2BBFC3865478}" type="presParOf" srcId="{862C339A-100A-49E1-9969-8D0FA2D24675}" destId="{17E74021-CAB0-4594-961C-44B0D5B243DC}" srcOrd="1" destOrd="0" presId="urn:microsoft.com/office/officeart/2005/8/layout/hierarchy1"/>
    <dgm:cxn modelId="{0BBA4CA7-60F7-418D-A31F-DDE03D5F7560}" type="presParOf" srcId="{17E74021-CAB0-4594-961C-44B0D5B243DC}" destId="{1D2BB99D-E1CC-43C4-90EC-75BEB78689BA}" srcOrd="0" destOrd="0" presId="urn:microsoft.com/office/officeart/2005/8/layout/hierarchy1"/>
    <dgm:cxn modelId="{4B4CCA42-B941-4FA9-BE5F-2531E8413217}" type="presParOf" srcId="{17E74021-CAB0-4594-961C-44B0D5B243DC}" destId="{D119854D-F84F-479D-BA2A-DA8DC3A0DF57}" srcOrd="1" destOrd="0" presId="urn:microsoft.com/office/officeart/2005/8/layout/hierarchy1"/>
    <dgm:cxn modelId="{0AB48387-647F-4104-B340-3D73D84C87B8}" type="presParOf" srcId="{D119854D-F84F-479D-BA2A-DA8DC3A0DF57}" destId="{6250234F-238E-4D66-B31F-7255B45DDA44}" srcOrd="0" destOrd="0" presId="urn:microsoft.com/office/officeart/2005/8/layout/hierarchy1"/>
    <dgm:cxn modelId="{7155DF64-C56B-4E2F-87CD-3C6A3F2DB0D2}" type="presParOf" srcId="{6250234F-238E-4D66-B31F-7255B45DDA44}" destId="{033C3F43-C34B-4BF0-8360-A9CAB43F518C}" srcOrd="0" destOrd="0" presId="urn:microsoft.com/office/officeart/2005/8/layout/hierarchy1"/>
    <dgm:cxn modelId="{A9820313-A161-4F3D-A990-1923053B8A30}" type="presParOf" srcId="{6250234F-238E-4D66-B31F-7255B45DDA44}" destId="{13EA4616-E212-4363-9B7E-8E203476DD3D}" srcOrd="1" destOrd="0" presId="urn:microsoft.com/office/officeart/2005/8/layout/hierarchy1"/>
    <dgm:cxn modelId="{B32385DF-B837-4CAC-BABF-DAA5E3A5EB5B}" type="presParOf" srcId="{D119854D-F84F-479D-BA2A-DA8DC3A0DF57}" destId="{B86E3F1F-7BAD-4829-ABEA-4BA8C2C32AA5}" srcOrd="1" destOrd="0" presId="urn:microsoft.com/office/officeart/2005/8/layout/hierarchy1"/>
    <dgm:cxn modelId="{4F07DC83-AB98-4B27-BDCE-25BA098AA21C}" type="presParOf" srcId="{17E74021-CAB0-4594-961C-44B0D5B243DC}" destId="{D236EB92-5980-4861-A524-27F6442BBF54}" srcOrd="2" destOrd="0" presId="urn:microsoft.com/office/officeart/2005/8/layout/hierarchy1"/>
    <dgm:cxn modelId="{EA0C28CE-60A7-4C05-B35B-4D7F2626E669}" type="presParOf" srcId="{17E74021-CAB0-4594-961C-44B0D5B243DC}" destId="{69C0621D-FFF9-4B4C-8D02-59F916A6BD2E}" srcOrd="3" destOrd="0" presId="urn:microsoft.com/office/officeart/2005/8/layout/hierarchy1"/>
    <dgm:cxn modelId="{BC3DF50C-1A6E-445C-BF47-418A5BFC8804}" type="presParOf" srcId="{69C0621D-FFF9-4B4C-8D02-59F916A6BD2E}" destId="{1163D427-6AAC-43B2-93BD-2FB4AB36A818}" srcOrd="0" destOrd="0" presId="urn:microsoft.com/office/officeart/2005/8/layout/hierarchy1"/>
    <dgm:cxn modelId="{369F9DF7-32C3-44C8-B19C-D27EECEFBBD9}" type="presParOf" srcId="{1163D427-6AAC-43B2-93BD-2FB4AB36A818}" destId="{4D460D4D-B2C7-461B-B47C-6DB04B22ECA2}" srcOrd="0" destOrd="0" presId="urn:microsoft.com/office/officeart/2005/8/layout/hierarchy1"/>
    <dgm:cxn modelId="{582B379D-F641-4C9D-BC8B-8C08B848D686}" type="presParOf" srcId="{1163D427-6AAC-43B2-93BD-2FB4AB36A818}" destId="{B9213383-3145-405A-9E11-053C3F7D9C5A}" srcOrd="1" destOrd="0" presId="urn:microsoft.com/office/officeart/2005/8/layout/hierarchy1"/>
    <dgm:cxn modelId="{FDBDA885-D960-4F8B-9072-A6022A22F52F}" type="presParOf" srcId="{69C0621D-FFF9-4B4C-8D02-59F916A6BD2E}" destId="{F4140037-6013-4F57-8967-42509C19A3B7}" srcOrd="1" destOrd="0" presId="urn:microsoft.com/office/officeart/2005/8/layout/hierarchy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7D97A15-9C39-4CF4-BFE0-6061DF1A590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3C5BF1-F916-4CBE-BAD7-4422BED101B6}">
      <dgm:prSet custT="1"/>
      <dgm:spPr/>
      <dgm:t>
        <a:bodyPr/>
        <a:lstStyle/>
        <a:p>
          <a:r>
            <a:rPr lang="it-IT" sz="1200" b="1" dirty="0">
              <a:latin typeface="Avenir Book" panose="02000503020000020003"/>
            </a:rPr>
            <a:t>RIORDINO PER SETTORI OMOGENEI</a:t>
          </a:r>
          <a:r>
            <a:rPr lang="it-IT" sz="1200" dirty="0">
              <a:latin typeface="Avenir Book" panose="02000503020000020003"/>
            </a:rPr>
            <a:t> TRAMITE CODICI DI SETTORE O </a:t>
          </a:r>
          <a:r>
            <a:rPr lang="it-IT" sz="1200" b="1" dirty="0">
              <a:latin typeface="Avenir Book" panose="02000503020000020003"/>
            </a:rPr>
            <a:t>TESTI UNICI</a:t>
          </a:r>
          <a:endParaRPr lang="en-US" sz="1200" dirty="0">
            <a:latin typeface="Avenir Book" panose="02000503020000020003"/>
          </a:endParaRPr>
        </a:p>
      </dgm:t>
    </dgm:pt>
    <dgm:pt modelId="{F0D59E94-D10B-4DBF-A6F5-D3314B14A36B}" type="parTrans" cxnId="{F0DEF726-41D2-4B1F-B6A5-243E5050B5DC}">
      <dgm:prSet/>
      <dgm:spPr/>
      <dgm:t>
        <a:bodyPr/>
        <a:lstStyle/>
        <a:p>
          <a:endParaRPr lang="en-US" dirty="0"/>
        </a:p>
      </dgm:t>
    </dgm:pt>
    <dgm:pt modelId="{411AAEC2-E3A6-4928-BE08-48FC742A5032}" type="sibTrans" cxnId="{F0DEF726-41D2-4B1F-B6A5-243E5050B5DC}">
      <dgm:prSet/>
      <dgm:spPr/>
      <dgm:t>
        <a:bodyPr/>
        <a:lstStyle/>
        <a:p>
          <a:endParaRPr lang="en-US" dirty="0"/>
        </a:p>
      </dgm:t>
    </dgm:pt>
    <dgm:pt modelId="{6C8150C4-E040-4E47-BD02-B16056A02B48}">
      <dgm:prSet custT="1"/>
      <dgm:spPr/>
      <dgm:t>
        <a:bodyPr/>
        <a:lstStyle/>
        <a:p>
          <a:r>
            <a:rPr lang="it-IT" sz="1200" b="1" dirty="0">
              <a:latin typeface="Avenir Book" panose="02000503020000020003"/>
            </a:rPr>
            <a:t>COORDINAMENTO NORMATIVO</a:t>
          </a:r>
          <a:r>
            <a:rPr lang="it-IT" sz="1200" dirty="0">
              <a:latin typeface="Avenir Book" panose="02000503020000020003"/>
            </a:rPr>
            <a:t> FORMALE E SOSTANZIALE</a:t>
          </a:r>
          <a:endParaRPr lang="en-US" sz="1200" dirty="0">
            <a:latin typeface="Avenir Book" panose="02000503020000020003"/>
          </a:endParaRPr>
        </a:p>
      </dgm:t>
    </dgm:pt>
    <dgm:pt modelId="{3D9BAE08-0E2C-4FF7-B7E8-FFCFA3EC810F}" type="parTrans" cxnId="{DB03B5C1-ABC9-4C5C-89CD-864F6BBD2C98}">
      <dgm:prSet/>
      <dgm:spPr/>
      <dgm:t>
        <a:bodyPr/>
        <a:lstStyle/>
        <a:p>
          <a:endParaRPr lang="en-US" dirty="0"/>
        </a:p>
      </dgm:t>
    </dgm:pt>
    <dgm:pt modelId="{55FC677B-FF45-4AAF-A37C-1F06F8AC90E1}" type="sibTrans" cxnId="{DB03B5C1-ABC9-4C5C-89CD-864F6BBD2C98}">
      <dgm:prSet/>
      <dgm:spPr/>
      <dgm:t>
        <a:bodyPr/>
        <a:lstStyle/>
        <a:p>
          <a:endParaRPr lang="en-US" dirty="0"/>
        </a:p>
      </dgm:t>
    </dgm:pt>
    <dgm:pt modelId="{468A8C7A-E98B-45D8-BFDA-5BC294ADA326}">
      <dgm:prSet custT="1"/>
      <dgm:spPr/>
      <dgm:t>
        <a:bodyPr/>
        <a:lstStyle/>
        <a:p>
          <a:r>
            <a:rPr lang="it-IT" sz="1200" dirty="0">
              <a:latin typeface="Avenir Book" panose="02000503020000020003"/>
            </a:rPr>
            <a:t>PREVISIONE DI </a:t>
          </a:r>
          <a:r>
            <a:rPr lang="it-IT" sz="1200" b="1" dirty="0">
              <a:latin typeface="Avenir Book" panose="02000503020000020003"/>
            </a:rPr>
            <a:t>DISPOSIZIONI DI IMMEDIATA APPLICAZIONE</a:t>
          </a:r>
          <a:r>
            <a:rPr lang="it-IT" sz="1200" dirty="0">
              <a:latin typeface="Avenir Book" panose="02000503020000020003"/>
            </a:rPr>
            <a:t>, RIDUCENDO I RINVII</a:t>
          </a:r>
          <a:endParaRPr lang="en-US" sz="1200" dirty="0">
            <a:latin typeface="Avenir Book" panose="02000503020000020003"/>
          </a:endParaRPr>
        </a:p>
      </dgm:t>
    </dgm:pt>
    <dgm:pt modelId="{83D26691-BAD2-4DEE-8398-A56FA53A7FC2}" type="parTrans" cxnId="{C2EBEF26-EEDE-4501-AEF4-840E5562262B}">
      <dgm:prSet/>
      <dgm:spPr/>
      <dgm:t>
        <a:bodyPr/>
        <a:lstStyle/>
        <a:p>
          <a:endParaRPr lang="en-US" dirty="0"/>
        </a:p>
      </dgm:t>
    </dgm:pt>
    <dgm:pt modelId="{761C5D9A-FA87-48E6-8DB1-66FCE31D276C}" type="sibTrans" cxnId="{C2EBEF26-EEDE-4501-AEF4-840E5562262B}">
      <dgm:prSet/>
      <dgm:spPr/>
      <dgm:t>
        <a:bodyPr/>
        <a:lstStyle/>
        <a:p>
          <a:endParaRPr lang="en-US" dirty="0"/>
        </a:p>
      </dgm:t>
    </dgm:pt>
    <dgm:pt modelId="{E7CFEB60-5881-4574-A933-60B99023BA6A}">
      <dgm:prSet custT="1"/>
      <dgm:spPr/>
      <dgm:t>
        <a:bodyPr/>
        <a:lstStyle/>
        <a:p>
          <a:r>
            <a:rPr lang="it-IT" sz="1200" b="1" dirty="0">
              <a:latin typeface="Avenir Book" panose="02000503020000020003"/>
            </a:rPr>
            <a:t>ABROGAZIONE ESPRESSA</a:t>
          </a:r>
          <a:r>
            <a:rPr lang="it-IT" sz="1200" dirty="0">
              <a:latin typeface="Avenir Book" panose="02000503020000020003"/>
            </a:rPr>
            <a:t> DI NORME OBSOLETE O PRIVE DI EFFICACIA</a:t>
          </a:r>
          <a:endParaRPr lang="en-US" sz="1200" dirty="0">
            <a:latin typeface="Avenir Book" panose="02000503020000020003"/>
          </a:endParaRPr>
        </a:p>
      </dgm:t>
    </dgm:pt>
    <dgm:pt modelId="{053F68F0-37A3-4AE5-B2E4-A684A28C9AE9}" type="parTrans" cxnId="{8C2AFA82-DF7B-499B-9DDE-EBB18A037093}">
      <dgm:prSet/>
      <dgm:spPr/>
      <dgm:t>
        <a:bodyPr/>
        <a:lstStyle/>
        <a:p>
          <a:endParaRPr lang="en-US" dirty="0"/>
        </a:p>
      </dgm:t>
    </dgm:pt>
    <dgm:pt modelId="{1AE2FA8C-BA8F-4A1B-84EC-DD8CAF0E466B}" type="sibTrans" cxnId="{8C2AFA82-DF7B-499B-9DDE-EBB18A037093}">
      <dgm:prSet/>
      <dgm:spPr/>
      <dgm:t>
        <a:bodyPr/>
        <a:lstStyle/>
        <a:p>
          <a:endParaRPr lang="en-US" dirty="0"/>
        </a:p>
      </dgm:t>
    </dgm:pt>
    <dgm:pt modelId="{54E68549-567E-4561-9CB0-F540F1CEECAB}">
      <dgm:prSet custT="1"/>
      <dgm:spPr/>
      <dgm:t>
        <a:bodyPr/>
        <a:lstStyle/>
        <a:p>
          <a:r>
            <a:rPr lang="it-IT" sz="1200" dirty="0">
              <a:latin typeface="Avenir Book" panose="02000503020000020003"/>
            </a:rPr>
            <a:t>SEMPLIFICAZIONE E RIORDINO CON UTILIZZO DI </a:t>
          </a:r>
          <a:r>
            <a:rPr lang="it-IT" sz="1200" b="1" dirty="0">
              <a:latin typeface="Avenir Book" panose="02000503020000020003"/>
            </a:rPr>
            <a:t>TECNOLOGIE AVANZATE</a:t>
          </a:r>
          <a:r>
            <a:rPr lang="it-IT" sz="1200" dirty="0">
              <a:latin typeface="Avenir Book" panose="02000503020000020003"/>
            </a:rPr>
            <a:t> </a:t>
          </a:r>
          <a:endParaRPr lang="en-US" sz="1200" dirty="0">
            <a:latin typeface="Avenir Book" panose="02000503020000020003"/>
          </a:endParaRPr>
        </a:p>
      </dgm:t>
    </dgm:pt>
    <dgm:pt modelId="{78EA454A-D6AF-45AC-93EE-6B3EE6208FCA}" type="parTrans" cxnId="{01935400-ECFC-4847-BEC2-CA42C1617B23}">
      <dgm:prSet/>
      <dgm:spPr/>
      <dgm:t>
        <a:bodyPr/>
        <a:lstStyle/>
        <a:p>
          <a:endParaRPr lang="en-US" dirty="0"/>
        </a:p>
      </dgm:t>
    </dgm:pt>
    <dgm:pt modelId="{BE46DAC5-F84B-4229-88F7-3A7389C2CC8B}" type="sibTrans" cxnId="{01935400-ECFC-4847-BEC2-CA42C1617B23}">
      <dgm:prSet/>
      <dgm:spPr/>
      <dgm:t>
        <a:bodyPr/>
        <a:lstStyle/>
        <a:p>
          <a:endParaRPr lang="en-US" dirty="0"/>
        </a:p>
      </dgm:t>
    </dgm:pt>
    <dgm:pt modelId="{6F27EB91-42DD-46BB-947C-C1D91A2C4901}">
      <dgm:prSet custT="1"/>
      <dgm:spPr/>
      <dgm:t>
        <a:bodyPr/>
        <a:lstStyle/>
        <a:p>
          <a:r>
            <a:rPr lang="it-IT" sz="1200" dirty="0">
              <a:latin typeface="Avenir Book" panose="02000503020000020003"/>
            </a:rPr>
            <a:t>SEMPLIFICAZIONE DEI </a:t>
          </a:r>
          <a:r>
            <a:rPr lang="it-IT" sz="1200" b="1" dirty="0">
              <a:latin typeface="Avenir Book" panose="02000503020000020003"/>
            </a:rPr>
            <a:t>RAPPORTI PA–CITTADINI–IMPRESE</a:t>
          </a:r>
          <a:endParaRPr lang="en-US" sz="1200" dirty="0">
            <a:latin typeface="Avenir Book" panose="02000503020000020003"/>
          </a:endParaRPr>
        </a:p>
      </dgm:t>
    </dgm:pt>
    <dgm:pt modelId="{CE6EB7BA-E341-46DA-85EA-4D0B9C6B6CFF}" type="parTrans" cxnId="{C951C53B-CC8D-4A6E-B62E-A3E66865081F}">
      <dgm:prSet/>
      <dgm:spPr/>
      <dgm:t>
        <a:bodyPr/>
        <a:lstStyle/>
        <a:p>
          <a:endParaRPr lang="en-US" dirty="0"/>
        </a:p>
      </dgm:t>
    </dgm:pt>
    <dgm:pt modelId="{6963E0B4-03DA-476C-BA64-CEE87CF52F71}" type="sibTrans" cxnId="{C951C53B-CC8D-4A6E-B62E-A3E66865081F}">
      <dgm:prSet/>
      <dgm:spPr/>
      <dgm:t>
        <a:bodyPr/>
        <a:lstStyle/>
        <a:p>
          <a:endParaRPr lang="en-US" dirty="0"/>
        </a:p>
      </dgm:t>
    </dgm:pt>
    <dgm:pt modelId="{1D2CC7F0-CA49-498C-A1AC-225F750EB15D}">
      <dgm:prSet custT="1"/>
      <dgm:spPr/>
      <dgm:t>
        <a:bodyPr/>
        <a:lstStyle/>
        <a:p>
          <a:r>
            <a:rPr lang="it-IT" sz="1200" b="1" dirty="0">
              <a:latin typeface="Avenir Book" panose="02000503020000020003"/>
            </a:rPr>
            <a:t>RIDUZIONE DI VINCOLI E ADEMPIMENTI</a:t>
          </a:r>
          <a:r>
            <a:rPr lang="it-IT" sz="1200" dirty="0">
              <a:latin typeface="Avenir Book" panose="02000503020000020003"/>
            </a:rPr>
            <a:t> NON INDISPENSABILI</a:t>
          </a:r>
          <a:endParaRPr lang="en-US" sz="1200" dirty="0">
            <a:latin typeface="Avenir Book" panose="02000503020000020003"/>
          </a:endParaRPr>
        </a:p>
      </dgm:t>
    </dgm:pt>
    <dgm:pt modelId="{E289676E-4611-40D8-B606-0483886646B4}" type="parTrans" cxnId="{BC33A11A-CB10-4008-BAF0-236A6F2D79CC}">
      <dgm:prSet/>
      <dgm:spPr/>
      <dgm:t>
        <a:bodyPr/>
        <a:lstStyle/>
        <a:p>
          <a:endParaRPr lang="en-US" dirty="0"/>
        </a:p>
      </dgm:t>
    </dgm:pt>
    <dgm:pt modelId="{B17D6BA1-1F56-408A-949E-780F8A65C455}" type="sibTrans" cxnId="{BC33A11A-CB10-4008-BAF0-236A6F2D79CC}">
      <dgm:prSet/>
      <dgm:spPr/>
      <dgm:t>
        <a:bodyPr/>
        <a:lstStyle/>
        <a:p>
          <a:endParaRPr lang="en-US" dirty="0"/>
        </a:p>
      </dgm:t>
    </dgm:pt>
    <dgm:pt modelId="{049542E5-FD76-417F-B49E-34CCF2D67BB7}" type="pres">
      <dgm:prSet presAssocID="{C7D97A15-9C39-4CF4-BFE0-6061DF1A5905}" presName="vert0" presStyleCnt="0">
        <dgm:presLayoutVars>
          <dgm:dir/>
          <dgm:animOne val="branch"/>
          <dgm:animLvl val="lvl"/>
        </dgm:presLayoutVars>
      </dgm:prSet>
      <dgm:spPr/>
    </dgm:pt>
    <dgm:pt modelId="{D078EF1C-9196-4584-BA77-A4A91FFB1809}" type="pres">
      <dgm:prSet presAssocID="{D83C5BF1-F916-4CBE-BAD7-4422BED101B6}" presName="thickLine" presStyleLbl="alignNode1" presStyleIdx="0" presStyleCnt="7"/>
      <dgm:spPr/>
    </dgm:pt>
    <dgm:pt modelId="{5EB677D3-FD7A-49DC-B9FE-A85919944299}" type="pres">
      <dgm:prSet presAssocID="{D83C5BF1-F916-4CBE-BAD7-4422BED101B6}" presName="horz1" presStyleCnt="0"/>
      <dgm:spPr/>
    </dgm:pt>
    <dgm:pt modelId="{6ECACAC1-87A6-4AC5-9015-F05559BC5429}" type="pres">
      <dgm:prSet presAssocID="{D83C5BF1-F916-4CBE-BAD7-4422BED101B6}" presName="tx1" presStyleLbl="revTx" presStyleIdx="0" presStyleCnt="7"/>
      <dgm:spPr/>
    </dgm:pt>
    <dgm:pt modelId="{BC11EB11-E8AA-4446-B868-5A5B9DCA1C65}" type="pres">
      <dgm:prSet presAssocID="{D83C5BF1-F916-4CBE-BAD7-4422BED101B6}" presName="vert1" presStyleCnt="0"/>
      <dgm:spPr/>
    </dgm:pt>
    <dgm:pt modelId="{2266134E-42BF-4A56-91AC-933ED31F06B9}" type="pres">
      <dgm:prSet presAssocID="{6C8150C4-E040-4E47-BD02-B16056A02B48}" presName="thickLine" presStyleLbl="alignNode1" presStyleIdx="1" presStyleCnt="7"/>
      <dgm:spPr/>
    </dgm:pt>
    <dgm:pt modelId="{66B59172-4040-4936-9494-580192C6FF56}" type="pres">
      <dgm:prSet presAssocID="{6C8150C4-E040-4E47-BD02-B16056A02B48}" presName="horz1" presStyleCnt="0"/>
      <dgm:spPr/>
    </dgm:pt>
    <dgm:pt modelId="{8D1926B0-8D47-4960-8B09-67DA889DA76D}" type="pres">
      <dgm:prSet presAssocID="{6C8150C4-E040-4E47-BD02-B16056A02B48}" presName="tx1" presStyleLbl="revTx" presStyleIdx="1" presStyleCnt="7"/>
      <dgm:spPr/>
    </dgm:pt>
    <dgm:pt modelId="{C28F797A-6A6F-41BD-BE24-29129CDCB936}" type="pres">
      <dgm:prSet presAssocID="{6C8150C4-E040-4E47-BD02-B16056A02B48}" presName="vert1" presStyleCnt="0"/>
      <dgm:spPr/>
    </dgm:pt>
    <dgm:pt modelId="{08157EAF-A79D-49BB-8C17-11808137F891}" type="pres">
      <dgm:prSet presAssocID="{468A8C7A-E98B-45D8-BFDA-5BC294ADA326}" presName="thickLine" presStyleLbl="alignNode1" presStyleIdx="2" presStyleCnt="7"/>
      <dgm:spPr/>
    </dgm:pt>
    <dgm:pt modelId="{07B3A4D8-F470-4F22-8AA3-21AF38D1DE03}" type="pres">
      <dgm:prSet presAssocID="{468A8C7A-E98B-45D8-BFDA-5BC294ADA326}" presName="horz1" presStyleCnt="0"/>
      <dgm:spPr/>
    </dgm:pt>
    <dgm:pt modelId="{36E1F293-2F3F-442F-B801-F6EE6EB5D558}" type="pres">
      <dgm:prSet presAssocID="{468A8C7A-E98B-45D8-BFDA-5BC294ADA326}" presName="tx1" presStyleLbl="revTx" presStyleIdx="2" presStyleCnt="7"/>
      <dgm:spPr/>
    </dgm:pt>
    <dgm:pt modelId="{BECECAA5-8908-4878-B90D-4DDDDFA995F1}" type="pres">
      <dgm:prSet presAssocID="{468A8C7A-E98B-45D8-BFDA-5BC294ADA326}" presName="vert1" presStyleCnt="0"/>
      <dgm:spPr/>
    </dgm:pt>
    <dgm:pt modelId="{69F7D321-8FE5-4097-A0EA-2EF11B0A79D0}" type="pres">
      <dgm:prSet presAssocID="{E7CFEB60-5881-4574-A933-60B99023BA6A}" presName="thickLine" presStyleLbl="alignNode1" presStyleIdx="3" presStyleCnt="7"/>
      <dgm:spPr/>
    </dgm:pt>
    <dgm:pt modelId="{EF233600-B71C-4994-A99B-20C6AB016EBC}" type="pres">
      <dgm:prSet presAssocID="{E7CFEB60-5881-4574-A933-60B99023BA6A}" presName="horz1" presStyleCnt="0"/>
      <dgm:spPr/>
    </dgm:pt>
    <dgm:pt modelId="{1D0C4E08-C952-4233-AA56-B0C5B605B77A}" type="pres">
      <dgm:prSet presAssocID="{E7CFEB60-5881-4574-A933-60B99023BA6A}" presName="tx1" presStyleLbl="revTx" presStyleIdx="3" presStyleCnt="7"/>
      <dgm:spPr/>
    </dgm:pt>
    <dgm:pt modelId="{D6F8DF65-7815-4139-A4F8-C4CF8FA9A9FC}" type="pres">
      <dgm:prSet presAssocID="{E7CFEB60-5881-4574-A933-60B99023BA6A}" presName="vert1" presStyleCnt="0"/>
      <dgm:spPr/>
    </dgm:pt>
    <dgm:pt modelId="{066DA803-A82D-4FE1-9EFB-89FBBD09391B}" type="pres">
      <dgm:prSet presAssocID="{54E68549-567E-4561-9CB0-F540F1CEECAB}" presName="thickLine" presStyleLbl="alignNode1" presStyleIdx="4" presStyleCnt="7"/>
      <dgm:spPr/>
    </dgm:pt>
    <dgm:pt modelId="{C70FD70D-2909-4D74-9220-62C0C6F49860}" type="pres">
      <dgm:prSet presAssocID="{54E68549-567E-4561-9CB0-F540F1CEECAB}" presName="horz1" presStyleCnt="0"/>
      <dgm:spPr/>
    </dgm:pt>
    <dgm:pt modelId="{011285D9-F96A-4FDB-A8E3-75555ECAD82C}" type="pres">
      <dgm:prSet presAssocID="{54E68549-567E-4561-9CB0-F540F1CEECAB}" presName="tx1" presStyleLbl="revTx" presStyleIdx="4" presStyleCnt="7"/>
      <dgm:spPr/>
    </dgm:pt>
    <dgm:pt modelId="{03C4784A-2F62-4FB9-B3ED-B679132A2CA9}" type="pres">
      <dgm:prSet presAssocID="{54E68549-567E-4561-9CB0-F540F1CEECAB}" presName="vert1" presStyleCnt="0"/>
      <dgm:spPr/>
    </dgm:pt>
    <dgm:pt modelId="{E2366FD2-3544-4A15-A93D-33EA1445A0D3}" type="pres">
      <dgm:prSet presAssocID="{6F27EB91-42DD-46BB-947C-C1D91A2C4901}" presName="thickLine" presStyleLbl="alignNode1" presStyleIdx="5" presStyleCnt="7"/>
      <dgm:spPr/>
    </dgm:pt>
    <dgm:pt modelId="{6CF97F5B-8871-4F59-AAD1-854A1A022D83}" type="pres">
      <dgm:prSet presAssocID="{6F27EB91-42DD-46BB-947C-C1D91A2C4901}" presName="horz1" presStyleCnt="0"/>
      <dgm:spPr/>
    </dgm:pt>
    <dgm:pt modelId="{391846EE-344E-4471-8646-1E547B21ED1E}" type="pres">
      <dgm:prSet presAssocID="{6F27EB91-42DD-46BB-947C-C1D91A2C4901}" presName="tx1" presStyleLbl="revTx" presStyleIdx="5" presStyleCnt="7"/>
      <dgm:spPr/>
    </dgm:pt>
    <dgm:pt modelId="{467409E4-27A5-41CB-8A9F-69A78E7BFB8C}" type="pres">
      <dgm:prSet presAssocID="{6F27EB91-42DD-46BB-947C-C1D91A2C4901}" presName="vert1" presStyleCnt="0"/>
      <dgm:spPr/>
    </dgm:pt>
    <dgm:pt modelId="{D6ADC024-EA0F-4278-8876-E679E661F256}" type="pres">
      <dgm:prSet presAssocID="{1D2CC7F0-CA49-498C-A1AC-225F750EB15D}" presName="thickLine" presStyleLbl="alignNode1" presStyleIdx="6" presStyleCnt="7"/>
      <dgm:spPr/>
    </dgm:pt>
    <dgm:pt modelId="{F5AB546F-D418-4B23-BFD0-65115C7267BF}" type="pres">
      <dgm:prSet presAssocID="{1D2CC7F0-CA49-498C-A1AC-225F750EB15D}" presName="horz1" presStyleCnt="0"/>
      <dgm:spPr/>
    </dgm:pt>
    <dgm:pt modelId="{C66E4660-D201-4887-8DEF-4ADC503B62F1}" type="pres">
      <dgm:prSet presAssocID="{1D2CC7F0-CA49-498C-A1AC-225F750EB15D}" presName="tx1" presStyleLbl="revTx" presStyleIdx="6" presStyleCnt="7"/>
      <dgm:spPr/>
    </dgm:pt>
    <dgm:pt modelId="{62A58E2A-68A3-41D4-BCAC-4E2A392D68CE}" type="pres">
      <dgm:prSet presAssocID="{1D2CC7F0-CA49-498C-A1AC-225F750EB15D}" presName="vert1" presStyleCnt="0"/>
      <dgm:spPr/>
    </dgm:pt>
  </dgm:ptLst>
  <dgm:cxnLst>
    <dgm:cxn modelId="{01935400-ECFC-4847-BEC2-CA42C1617B23}" srcId="{C7D97A15-9C39-4CF4-BFE0-6061DF1A5905}" destId="{54E68549-567E-4561-9CB0-F540F1CEECAB}" srcOrd="4" destOrd="0" parTransId="{78EA454A-D6AF-45AC-93EE-6B3EE6208FCA}" sibTransId="{BE46DAC5-F84B-4229-88F7-3A7389C2CC8B}"/>
    <dgm:cxn modelId="{1281441A-797A-4BDD-BA29-936DF2C57B5B}" type="presOf" srcId="{6F27EB91-42DD-46BB-947C-C1D91A2C4901}" destId="{391846EE-344E-4471-8646-1E547B21ED1E}" srcOrd="0" destOrd="0" presId="urn:microsoft.com/office/officeart/2008/layout/LinedList"/>
    <dgm:cxn modelId="{BC33A11A-CB10-4008-BAF0-236A6F2D79CC}" srcId="{C7D97A15-9C39-4CF4-BFE0-6061DF1A5905}" destId="{1D2CC7F0-CA49-498C-A1AC-225F750EB15D}" srcOrd="6" destOrd="0" parTransId="{E289676E-4611-40D8-B606-0483886646B4}" sibTransId="{B17D6BA1-1F56-408A-949E-780F8A65C455}"/>
    <dgm:cxn modelId="{C2EBEF26-EEDE-4501-AEF4-840E5562262B}" srcId="{C7D97A15-9C39-4CF4-BFE0-6061DF1A5905}" destId="{468A8C7A-E98B-45D8-BFDA-5BC294ADA326}" srcOrd="2" destOrd="0" parTransId="{83D26691-BAD2-4DEE-8398-A56FA53A7FC2}" sibTransId="{761C5D9A-FA87-48E6-8DB1-66FCE31D276C}"/>
    <dgm:cxn modelId="{F0DEF726-41D2-4B1F-B6A5-243E5050B5DC}" srcId="{C7D97A15-9C39-4CF4-BFE0-6061DF1A5905}" destId="{D83C5BF1-F916-4CBE-BAD7-4422BED101B6}" srcOrd="0" destOrd="0" parTransId="{F0D59E94-D10B-4DBF-A6F5-D3314B14A36B}" sibTransId="{411AAEC2-E3A6-4928-BE08-48FC742A5032}"/>
    <dgm:cxn modelId="{37C18F2E-AA97-4A9A-BC0B-92365B9C994A}" type="presOf" srcId="{468A8C7A-E98B-45D8-BFDA-5BC294ADA326}" destId="{36E1F293-2F3F-442F-B801-F6EE6EB5D558}" srcOrd="0" destOrd="0" presId="urn:microsoft.com/office/officeart/2008/layout/LinedList"/>
    <dgm:cxn modelId="{C951C53B-CC8D-4A6E-B62E-A3E66865081F}" srcId="{C7D97A15-9C39-4CF4-BFE0-6061DF1A5905}" destId="{6F27EB91-42DD-46BB-947C-C1D91A2C4901}" srcOrd="5" destOrd="0" parTransId="{CE6EB7BA-E341-46DA-85EA-4D0B9C6B6CFF}" sibTransId="{6963E0B4-03DA-476C-BA64-CEE87CF52F71}"/>
    <dgm:cxn modelId="{12F0726A-C5BF-44E7-A536-331FA127F35B}" type="presOf" srcId="{D83C5BF1-F916-4CBE-BAD7-4422BED101B6}" destId="{6ECACAC1-87A6-4AC5-9015-F05559BC5429}" srcOrd="0" destOrd="0" presId="urn:microsoft.com/office/officeart/2008/layout/LinedList"/>
    <dgm:cxn modelId="{FC22E74A-72A8-448A-B506-20310A07F4BE}" type="presOf" srcId="{C7D97A15-9C39-4CF4-BFE0-6061DF1A5905}" destId="{049542E5-FD76-417F-B49E-34CCF2D67BB7}" srcOrd="0" destOrd="0" presId="urn:microsoft.com/office/officeart/2008/layout/LinedList"/>
    <dgm:cxn modelId="{E74CC17E-9F5E-4826-B0C9-9C71DE767B0F}" type="presOf" srcId="{1D2CC7F0-CA49-498C-A1AC-225F750EB15D}" destId="{C66E4660-D201-4887-8DEF-4ADC503B62F1}" srcOrd="0" destOrd="0" presId="urn:microsoft.com/office/officeart/2008/layout/LinedList"/>
    <dgm:cxn modelId="{8C2AFA82-DF7B-499B-9DDE-EBB18A037093}" srcId="{C7D97A15-9C39-4CF4-BFE0-6061DF1A5905}" destId="{E7CFEB60-5881-4574-A933-60B99023BA6A}" srcOrd="3" destOrd="0" parTransId="{053F68F0-37A3-4AE5-B2E4-A684A28C9AE9}" sibTransId="{1AE2FA8C-BA8F-4A1B-84EC-DD8CAF0E466B}"/>
    <dgm:cxn modelId="{107CCFA6-BE79-4FB4-9D8A-18CF036A077A}" type="presOf" srcId="{E7CFEB60-5881-4574-A933-60B99023BA6A}" destId="{1D0C4E08-C952-4233-AA56-B0C5B605B77A}" srcOrd="0" destOrd="0" presId="urn:microsoft.com/office/officeart/2008/layout/LinedList"/>
    <dgm:cxn modelId="{9FA23ABC-3BAE-4C12-9D7C-830B9B78FFAB}" type="presOf" srcId="{54E68549-567E-4561-9CB0-F540F1CEECAB}" destId="{011285D9-F96A-4FDB-A8E3-75555ECAD82C}" srcOrd="0" destOrd="0" presId="urn:microsoft.com/office/officeart/2008/layout/LinedList"/>
    <dgm:cxn modelId="{C7DC2FBF-6C30-4478-8928-EE74A0595582}" type="presOf" srcId="{6C8150C4-E040-4E47-BD02-B16056A02B48}" destId="{8D1926B0-8D47-4960-8B09-67DA889DA76D}" srcOrd="0" destOrd="0" presId="urn:microsoft.com/office/officeart/2008/layout/LinedList"/>
    <dgm:cxn modelId="{DB03B5C1-ABC9-4C5C-89CD-864F6BBD2C98}" srcId="{C7D97A15-9C39-4CF4-BFE0-6061DF1A5905}" destId="{6C8150C4-E040-4E47-BD02-B16056A02B48}" srcOrd="1" destOrd="0" parTransId="{3D9BAE08-0E2C-4FF7-B7E8-FFCFA3EC810F}" sibTransId="{55FC677B-FF45-4AAF-A37C-1F06F8AC90E1}"/>
    <dgm:cxn modelId="{DDC59649-1F3F-4DB6-991F-9DA661C3CFAA}" type="presParOf" srcId="{049542E5-FD76-417F-B49E-34CCF2D67BB7}" destId="{D078EF1C-9196-4584-BA77-A4A91FFB1809}" srcOrd="0" destOrd="0" presId="urn:microsoft.com/office/officeart/2008/layout/LinedList"/>
    <dgm:cxn modelId="{A34A4C4A-7B42-4E1B-98C5-2BAF2AD2D2FE}" type="presParOf" srcId="{049542E5-FD76-417F-B49E-34CCF2D67BB7}" destId="{5EB677D3-FD7A-49DC-B9FE-A85919944299}" srcOrd="1" destOrd="0" presId="urn:microsoft.com/office/officeart/2008/layout/LinedList"/>
    <dgm:cxn modelId="{FF7FFB91-7D09-4CFE-A460-A3A8C2EC2A46}" type="presParOf" srcId="{5EB677D3-FD7A-49DC-B9FE-A85919944299}" destId="{6ECACAC1-87A6-4AC5-9015-F05559BC5429}" srcOrd="0" destOrd="0" presId="urn:microsoft.com/office/officeart/2008/layout/LinedList"/>
    <dgm:cxn modelId="{A3139CFB-8E44-48F1-B809-F7C14003154B}" type="presParOf" srcId="{5EB677D3-FD7A-49DC-B9FE-A85919944299}" destId="{BC11EB11-E8AA-4446-B868-5A5B9DCA1C65}" srcOrd="1" destOrd="0" presId="urn:microsoft.com/office/officeart/2008/layout/LinedList"/>
    <dgm:cxn modelId="{F2E17D37-A784-4F6D-A636-D0279D93BC1C}" type="presParOf" srcId="{049542E5-FD76-417F-B49E-34CCF2D67BB7}" destId="{2266134E-42BF-4A56-91AC-933ED31F06B9}" srcOrd="2" destOrd="0" presId="urn:microsoft.com/office/officeart/2008/layout/LinedList"/>
    <dgm:cxn modelId="{9CBBFDA9-648C-4931-90C8-42D2A4849E68}" type="presParOf" srcId="{049542E5-FD76-417F-B49E-34CCF2D67BB7}" destId="{66B59172-4040-4936-9494-580192C6FF56}" srcOrd="3" destOrd="0" presId="urn:microsoft.com/office/officeart/2008/layout/LinedList"/>
    <dgm:cxn modelId="{6B34CF1D-7956-4E55-B7C0-ADE4285E2A9B}" type="presParOf" srcId="{66B59172-4040-4936-9494-580192C6FF56}" destId="{8D1926B0-8D47-4960-8B09-67DA889DA76D}" srcOrd="0" destOrd="0" presId="urn:microsoft.com/office/officeart/2008/layout/LinedList"/>
    <dgm:cxn modelId="{8522EB86-CA0B-4380-9B41-F65373960330}" type="presParOf" srcId="{66B59172-4040-4936-9494-580192C6FF56}" destId="{C28F797A-6A6F-41BD-BE24-29129CDCB936}" srcOrd="1" destOrd="0" presId="urn:microsoft.com/office/officeart/2008/layout/LinedList"/>
    <dgm:cxn modelId="{2D55FBD7-7037-46E3-899B-B735C31A6D8E}" type="presParOf" srcId="{049542E5-FD76-417F-B49E-34CCF2D67BB7}" destId="{08157EAF-A79D-49BB-8C17-11808137F891}" srcOrd="4" destOrd="0" presId="urn:microsoft.com/office/officeart/2008/layout/LinedList"/>
    <dgm:cxn modelId="{50B1E1BA-580F-4338-9F0F-329307944E4E}" type="presParOf" srcId="{049542E5-FD76-417F-B49E-34CCF2D67BB7}" destId="{07B3A4D8-F470-4F22-8AA3-21AF38D1DE03}" srcOrd="5" destOrd="0" presId="urn:microsoft.com/office/officeart/2008/layout/LinedList"/>
    <dgm:cxn modelId="{ED224E71-4513-459B-9076-4F5D53AE3C57}" type="presParOf" srcId="{07B3A4D8-F470-4F22-8AA3-21AF38D1DE03}" destId="{36E1F293-2F3F-442F-B801-F6EE6EB5D558}" srcOrd="0" destOrd="0" presId="urn:microsoft.com/office/officeart/2008/layout/LinedList"/>
    <dgm:cxn modelId="{1AAA5F31-11DA-4C36-9288-CBDFC50D3C8F}" type="presParOf" srcId="{07B3A4D8-F470-4F22-8AA3-21AF38D1DE03}" destId="{BECECAA5-8908-4878-B90D-4DDDDFA995F1}" srcOrd="1" destOrd="0" presId="urn:microsoft.com/office/officeart/2008/layout/LinedList"/>
    <dgm:cxn modelId="{CDF5C35F-DC64-4927-811C-B92F3A9A8F3B}" type="presParOf" srcId="{049542E5-FD76-417F-B49E-34CCF2D67BB7}" destId="{69F7D321-8FE5-4097-A0EA-2EF11B0A79D0}" srcOrd="6" destOrd="0" presId="urn:microsoft.com/office/officeart/2008/layout/LinedList"/>
    <dgm:cxn modelId="{790FD7E9-E61F-45F4-985C-82D561FF9BF4}" type="presParOf" srcId="{049542E5-FD76-417F-B49E-34CCF2D67BB7}" destId="{EF233600-B71C-4994-A99B-20C6AB016EBC}" srcOrd="7" destOrd="0" presId="urn:microsoft.com/office/officeart/2008/layout/LinedList"/>
    <dgm:cxn modelId="{DEA164D5-1FB9-4B6E-A635-5466B7D3900F}" type="presParOf" srcId="{EF233600-B71C-4994-A99B-20C6AB016EBC}" destId="{1D0C4E08-C952-4233-AA56-B0C5B605B77A}" srcOrd="0" destOrd="0" presId="urn:microsoft.com/office/officeart/2008/layout/LinedList"/>
    <dgm:cxn modelId="{3B528C78-AD35-4F0E-9935-ACEC128C3BD3}" type="presParOf" srcId="{EF233600-B71C-4994-A99B-20C6AB016EBC}" destId="{D6F8DF65-7815-4139-A4F8-C4CF8FA9A9FC}" srcOrd="1" destOrd="0" presId="urn:microsoft.com/office/officeart/2008/layout/LinedList"/>
    <dgm:cxn modelId="{54FCDBB0-4EAC-49D1-8459-ACFF35DFF578}" type="presParOf" srcId="{049542E5-FD76-417F-B49E-34CCF2D67BB7}" destId="{066DA803-A82D-4FE1-9EFB-89FBBD09391B}" srcOrd="8" destOrd="0" presId="urn:microsoft.com/office/officeart/2008/layout/LinedList"/>
    <dgm:cxn modelId="{0003CF82-1E15-472B-B4A7-951D72C33894}" type="presParOf" srcId="{049542E5-FD76-417F-B49E-34CCF2D67BB7}" destId="{C70FD70D-2909-4D74-9220-62C0C6F49860}" srcOrd="9" destOrd="0" presId="urn:microsoft.com/office/officeart/2008/layout/LinedList"/>
    <dgm:cxn modelId="{C650FF64-477B-4385-9502-9D6079575D5A}" type="presParOf" srcId="{C70FD70D-2909-4D74-9220-62C0C6F49860}" destId="{011285D9-F96A-4FDB-A8E3-75555ECAD82C}" srcOrd="0" destOrd="0" presId="urn:microsoft.com/office/officeart/2008/layout/LinedList"/>
    <dgm:cxn modelId="{74A3C764-A3D6-42F9-AAA0-02DEAA984A13}" type="presParOf" srcId="{C70FD70D-2909-4D74-9220-62C0C6F49860}" destId="{03C4784A-2F62-4FB9-B3ED-B679132A2CA9}" srcOrd="1" destOrd="0" presId="urn:microsoft.com/office/officeart/2008/layout/LinedList"/>
    <dgm:cxn modelId="{54079118-6EAF-44C1-B83F-FEAA2CFB13E5}" type="presParOf" srcId="{049542E5-FD76-417F-B49E-34CCF2D67BB7}" destId="{E2366FD2-3544-4A15-A93D-33EA1445A0D3}" srcOrd="10" destOrd="0" presId="urn:microsoft.com/office/officeart/2008/layout/LinedList"/>
    <dgm:cxn modelId="{1A7A471C-566B-45FE-A475-363A3681E775}" type="presParOf" srcId="{049542E5-FD76-417F-B49E-34CCF2D67BB7}" destId="{6CF97F5B-8871-4F59-AAD1-854A1A022D83}" srcOrd="11" destOrd="0" presId="urn:microsoft.com/office/officeart/2008/layout/LinedList"/>
    <dgm:cxn modelId="{B8C10C1C-7F52-4B2F-A0D0-13FF31CA8461}" type="presParOf" srcId="{6CF97F5B-8871-4F59-AAD1-854A1A022D83}" destId="{391846EE-344E-4471-8646-1E547B21ED1E}" srcOrd="0" destOrd="0" presId="urn:microsoft.com/office/officeart/2008/layout/LinedList"/>
    <dgm:cxn modelId="{ACB7D412-EBE7-41BB-9DD3-B726780E77AC}" type="presParOf" srcId="{6CF97F5B-8871-4F59-AAD1-854A1A022D83}" destId="{467409E4-27A5-41CB-8A9F-69A78E7BFB8C}" srcOrd="1" destOrd="0" presId="urn:microsoft.com/office/officeart/2008/layout/LinedList"/>
    <dgm:cxn modelId="{30E8E42B-1961-486E-A0B0-DA74F6176666}" type="presParOf" srcId="{049542E5-FD76-417F-B49E-34CCF2D67BB7}" destId="{D6ADC024-EA0F-4278-8876-E679E661F256}" srcOrd="12" destOrd="0" presId="urn:microsoft.com/office/officeart/2008/layout/LinedList"/>
    <dgm:cxn modelId="{9E718CB9-1254-4439-A7B5-64FA9E4DBDE8}" type="presParOf" srcId="{049542E5-FD76-417F-B49E-34CCF2D67BB7}" destId="{F5AB546F-D418-4B23-BFD0-65115C7267BF}" srcOrd="13" destOrd="0" presId="urn:microsoft.com/office/officeart/2008/layout/LinedList"/>
    <dgm:cxn modelId="{64CA5D91-4F1E-4E4E-885D-BCAECF2EB982}" type="presParOf" srcId="{F5AB546F-D418-4B23-BFD0-65115C7267BF}" destId="{C66E4660-D201-4887-8DEF-4ADC503B62F1}" srcOrd="0" destOrd="0" presId="urn:microsoft.com/office/officeart/2008/layout/LinedList"/>
    <dgm:cxn modelId="{3E0A9E4B-A5F3-46F5-BDB8-A36348C03FD2}" type="presParOf" srcId="{F5AB546F-D418-4B23-BFD0-65115C7267BF}" destId="{62A58E2A-68A3-41D4-BCAC-4E2A392D68CE}" srcOrd="1" destOrd="0" presId="urn:microsoft.com/office/officeart/2008/layout/LinedLis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58EF378-A1E5-4059-9CB4-0D72EF2D74BB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AB8BCD-D3FA-4C4C-84BC-1B5EDEA1AFC7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dirty="0">
              <a:latin typeface="Avenir Book"/>
            </a:rPr>
            <a:t>Analisi </a:t>
          </a:r>
          <a:r>
            <a:rPr lang="it-IT" b="1" dirty="0">
              <a:latin typeface="Avenir Book"/>
            </a:rPr>
            <a:t>preventiva</a:t>
          </a:r>
          <a:r>
            <a:rPr lang="it-IT" dirty="0">
              <a:latin typeface="Avenir Book"/>
            </a:rPr>
            <a:t> degli effetti </a:t>
          </a:r>
          <a:r>
            <a:rPr lang="it-IT" b="1" dirty="0">
              <a:latin typeface="Avenir Book"/>
            </a:rPr>
            <a:t>ambientali e sociali</a:t>
          </a:r>
          <a:r>
            <a:rPr lang="it-IT" dirty="0">
              <a:latin typeface="Avenir Book"/>
            </a:rPr>
            <a:t> dei disegni di legge </a:t>
          </a:r>
          <a:r>
            <a:rPr lang="it-IT" b="1" dirty="0">
              <a:latin typeface="Avenir Book"/>
            </a:rPr>
            <a:t>sui giovani e sulle generazioni future</a:t>
          </a:r>
          <a:endParaRPr lang="en-US" dirty="0">
            <a:latin typeface="Avenir Book"/>
          </a:endParaRPr>
        </a:p>
      </dgm:t>
    </dgm:pt>
    <dgm:pt modelId="{83B88B8C-BA19-4801-8C1E-CD4CA201E869}" type="parTrans" cxnId="{3298EEC6-7563-4A5B-9FE3-A6F806F19870}">
      <dgm:prSet/>
      <dgm:spPr/>
      <dgm:t>
        <a:bodyPr/>
        <a:lstStyle/>
        <a:p>
          <a:endParaRPr lang="en-US">
            <a:latin typeface="Avenir Book"/>
          </a:endParaRPr>
        </a:p>
      </dgm:t>
    </dgm:pt>
    <dgm:pt modelId="{0235D643-D578-4174-9898-BA8CE18FE14D}" type="sibTrans" cxnId="{3298EEC6-7563-4A5B-9FE3-A6F806F19870}">
      <dgm:prSet/>
      <dgm:spPr/>
      <dgm:t>
        <a:bodyPr/>
        <a:lstStyle/>
        <a:p>
          <a:pPr>
            <a:lnSpc>
              <a:spcPct val="100000"/>
            </a:lnSpc>
          </a:pPr>
          <a:endParaRPr lang="en-US">
            <a:latin typeface="Avenir Book"/>
          </a:endParaRPr>
        </a:p>
      </dgm:t>
    </dgm:pt>
    <dgm:pt modelId="{7E6B186B-B7AF-4B63-9942-80C0C1F6F0C8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dirty="0">
              <a:latin typeface="Avenir Book"/>
            </a:rPr>
            <a:t>Integrata </a:t>
          </a:r>
          <a:r>
            <a:rPr lang="it-IT" b="1" dirty="0">
              <a:latin typeface="Avenir Book"/>
            </a:rPr>
            <a:t>nell’analisi di Impatto della Regolamentazione </a:t>
          </a:r>
          <a:r>
            <a:rPr lang="it-IT" dirty="0">
              <a:latin typeface="Avenir Book"/>
            </a:rPr>
            <a:t>(AIR).</a:t>
          </a:r>
          <a:endParaRPr lang="en-US" dirty="0">
            <a:latin typeface="Avenir Book"/>
          </a:endParaRPr>
        </a:p>
      </dgm:t>
    </dgm:pt>
    <dgm:pt modelId="{3101B5F8-7DEB-4E88-B6D2-D8E4C2D90FC0}" type="parTrans" cxnId="{CCC2D833-43CC-4B5F-B394-AFFA04FBC073}">
      <dgm:prSet/>
      <dgm:spPr/>
      <dgm:t>
        <a:bodyPr/>
        <a:lstStyle/>
        <a:p>
          <a:endParaRPr lang="en-US">
            <a:latin typeface="Avenir Book"/>
          </a:endParaRPr>
        </a:p>
      </dgm:t>
    </dgm:pt>
    <dgm:pt modelId="{6A4EC78D-8A5D-4A39-98C6-B3245900C78A}" type="sibTrans" cxnId="{CCC2D833-43CC-4B5F-B394-AFFA04FBC073}">
      <dgm:prSet/>
      <dgm:spPr/>
      <dgm:t>
        <a:bodyPr/>
        <a:lstStyle/>
        <a:p>
          <a:pPr>
            <a:lnSpc>
              <a:spcPct val="100000"/>
            </a:lnSpc>
          </a:pPr>
          <a:endParaRPr lang="en-US">
            <a:latin typeface="Avenir Book"/>
          </a:endParaRPr>
        </a:p>
      </dgm:t>
    </dgm:pt>
    <dgm:pt modelId="{CB52AA8C-9BB4-4643-AC4B-43BD60F8D700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b="1" dirty="0">
              <a:latin typeface="Avenir Book"/>
            </a:rPr>
            <a:t>Valuta l’impatto a lungo termine</a:t>
          </a:r>
          <a:r>
            <a:rPr lang="it-IT" dirty="0">
              <a:latin typeface="Avenir Book"/>
            </a:rPr>
            <a:t> delle politiche pubbliche</a:t>
          </a:r>
          <a:endParaRPr lang="en-US" dirty="0">
            <a:latin typeface="Avenir Book"/>
          </a:endParaRPr>
        </a:p>
      </dgm:t>
    </dgm:pt>
    <dgm:pt modelId="{409EA3BC-AED9-490B-A4B7-A18FA0072DF5}" type="parTrans" cxnId="{3131EB6E-35BE-44F1-8BD6-2BB3430ADBA5}">
      <dgm:prSet/>
      <dgm:spPr/>
      <dgm:t>
        <a:bodyPr/>
        <a:lstStyle/>
        <a:p>
          <a:endParaRPr lang="en-US">
            <a:latin typeface="Avenir Book"/>
          </a:endParaRPr>
        </a:p>
      </dgm:t>
    </dgm:pt>
    <dgm:pt modelId="{01F339CD-6ACA-46B3-8757-CFA91F8D2D42}" type="sibTrans" cxnId="{3131EB6E-35BE-44F1-8BD6-2BB3430ADBA5}">
      <dgm:prSet/>
      <dgm:spPr/>
      <dgm:t>
        <a:bodyPr/>
        <a:lstStyle/>
        <a:p>
          <a:pPr>
            <a:lnSpc>
              <a:spcPct val="100000"/>
            </a:lnSpc>
          </a:pPr>
          <a:endParaRPr lang="en-US">
            <a:latin typeface="Avenir Book"/>
          </a:endParaRPr>
        </a:p>
      </dgm:t>
    </dgm:pt>
    <dgm:pt modelId="{3B835222-C9A6-47F0-A4B3-B8B657D6E341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dirty="0">
              <a:latin typeface="Avenir Book"/>
            </a:rPr>
            <a:t>Integra nel processo legislativo una </a:t>
          </a:r>
          <a:r>
            <a:rPr lang="it-IT" b="1" dirty="0">
              <a:latin typeface="Avenir Book"/>
            </a:rPr>
            <a:t>prospettiva orientata al futuro e alla sostenibilità</a:t>
          </a:r>
          <a:endParaRPr lang="en-US" dirty="0">
            <a:latin typeface="Avenir Book"/>
          </a:endParaRPr>
        </a:p>
      </dgm:t>
    </dgm:pt>
    <dgm:pt modelId="{0689105A-F7E7-46E9-8738-1D58A3BC3993}" type="parTrans" cxnId="{412B3CAF-81E8-49BF-92F3-A70342A844DB}">
      <dgm:prSet/>
      <dgm:spPr/>
      <dgm:t>
        <a:bodyPr/>
        <a:lstStyle/>
        <a:p>
          <a:endParaRPr lang="en-US">
            <a:latin typeface="Avenir Book"/>
          </a:endParaRPr>
        </a:p>
      </dgm:t>
    </dgm:pt>
    <dgm:pt modelId="{A59540B8-5A32-459C-9D36-F733BF9853B1}" type="sibTrans" cxnId="{412B3CAF-81E8-49BF-92F3-A70342A844DB}">
      <dgm:prSet/>
      <dgm:spPr/>
      <dgm:t>
        <a:bodyPr/>
        <a:lstStyle/>
        <a:p>
          <a:endParaRPr lang="en-US">
            <a:latin typeface="Avenir Book"/>
          </a:endParaRPr>
        </a:p>
      </dgm:t>
    </dgm:pt>
    <dgm:pt modelId="{90A0A819-8239-4182-92B3-10674B5514BB}" type="pres">
      <dgm:prSet presAssocID="{758EF378-A1E5-4059-9CB4-0D72EF2D74BB}" presName="root" presStyleCnt="0">
        <dgm:presLayoutVars>
          <dgm:dir/>
          <dgm:resizeHandles val="exact"/>
        </dgm:presLayoutVars>
      </dgm:prSet>
      <dgm:spPr/>
    </dgm:pt>
    <dgm:pt modelId="{8A680499-0181-4F77-96B5-F2B1B00457DF}" type="pres">
      <dgm:prSet presAssocID="{758EF378-A1E5-4059-9CB4-0D72EF2D74BB}" presName="container" presStyleCnt="0">
        <dgm:presLayoutVars>
          <dgm:dir/>
          <dgm:resizeHandles val="exact"/>
        </dgm:presLayoutVars>
      </dgm:prSet>
      <dgm:spPr/>
    </dgm:pt>
    <dgm:pt modelId="{CAE5D2C1-F701-4538-BE05-24909CA656C6}" type="pres">
      <dgm:prSet presAssocID="{37AB8BCD-D3FA-4C4C-84BC-1B5EDEA1AFC7}" presName="compNode" presStyleCnt="0"/>
      <dgm:spPr/>
    </dgm:pt>
    <dgm:pt modelId="{2B53573C-D9A1-4C37-92B1-EEDDF492325A}" type="pres">
      <dgm:prSet presAssocID="{37AB8BCD-D3FA-4C4C-84BC-1B5EDEA1AFC7}" presName="iconBgRect" presStyleLbl="bgShp" presStyleIdx="0" presStyleCnt="4"/>
      <dgm:spPr>
        <a:solidFill>
          <a:srgbClr val="2E75B6"/>
        </a:solidFill>
      </dgm:spPr>
    </dgm:pt>
    <dgm:pt modelId="{D56CDE4C-8B7E-4D1F-AFAF-822EB6B1978B}" type="pres">
      <dgm:prSet presAssocID="{37AB8BCD-D3FA-4C4C-84BC-1B5EDEA1AFC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bri"/>
        </a:ext>
      </dgm:extLst>
    </dgm:pt>
    <dgm:pt modelId="{7B83B65B-CDED-444C-9E69-064ECE1D682C}" type="pres">
      <dgm:prSet presAssocID="{37AB8BCD-D3FA-4C4C-84BC-1B5EDEA1AFC7}" presName="spaceRect" presStyleCnt="0"/>
      <dgm:spPr/>
    </dgm:pt>
    <dgm:pt modelId="{E1D6AB86-33A1-4FA4-8199-106C9C0FD69E}" type="pres">
      <dgm:prSet presAssocID="{37AB8BCD-D3FA-4C4C-84BC-1B5EDEA1AFC7}" presName="textRect" presStyleLbl="revTx" presStyleIdx="0" presStyleCnt="4">
        <dgm:presLayoutVars>
          <dgm:chMax val="1"/>
          <dgm:chPref val="1"/>
        </dgm:presLayoutVars>
      </dgm:prSet>
      <dgm:spPr/>
    </dgm:pt>
    <dgm:pt modelId="{2E0CC8D0-716B-4D4C-9215-C97C026FBD39}" type="pres">
      <dgm:prSet presAssocID="{0235D643-D578-4174-9898-BA8CE18FE14D}" presName="sibTrans" presStyleLbl="sibTrans2D1" presStyleIdx="0" presStyleCnt="0"/>
      <dgm:spPr/>
    </dgm:pt>
    <dgm:pt modelId="{00FDA57E-7E34-4370-A4BF-A2A3B4EB1C50}" type="pres">
      <dgm:prSet presAssocID="{7E6B186B-B7AF-4B63-9942-80C0C1F6F0C8}" presName="compNode" presStyleCnt="0"/>
      <dgm:spPr/>
    </dgm:pt>
    <dgm:pt modelId="{784D63B4-81EB-4981-A7E9-D4368EFDC328}" type="pres">
      <dgm:prSet presAssocID="{7E6B186B-B7AF-4B63-9942-80C0C1F6F0C8}" presName="iconBgRect" presStyleLbl="bgShp" presStyleIdx="1" presStyleCnt="4"/>
      <dgm:spPr>
        <a:solidFill>
          <a:srgbClr val="2E75B6"/>
        </a:solidFill>
      </dgm:spPr>
    </dgm:pt>
    <dgm:pt modelId="{46A89FD9-A135-4286-A97D-FC8D44379525}" type="pres">
      <dgm:prSet presAssocID="{7E6B186B-B7AF-4B63-9942-80C0C1F6F0C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e chart"/>
        </a:ext>
      </dgm:extLst>
    </dgm:pt>
    <dgm:pt modelId="{659AADF4-CF22-42D1-BB9B-13D98D879E09}" type="pres">
      <dgm:prSet presAssocID="{7E6B186B-B7AF-4B63-9942-80C0C1F6F0C8}" presName="spaceRect" presStyleCnt="0"/>
      <dgm:spPr/>
    </dgm:pt>
    <dgm:pt modelId="{2797B59B-CA16-4516-A9A6-A524C890A32D}" type="pres">
      <dgm:prSet presAssocID="{7E6B186B-B7AF-4B63-9942-80C0C1F6F0C8}" presName="textRect" presStyleLbl="revTx" presStyleIdx="1" presStyleCnt="4" custScaleX="109802">
        <dgm:presLayoutVars>
          <dgm:chMax val="1"/>
          <dgm:chPref val="1"/>
        </dgm:presLayoutVars>
      </dgm:prSet>
      <dgm:spPr/>
    </dgm:pt>
    <dgm:pt modelId="{DDAF6A32-BB5E-4CCA-B3B9-CF2BB5EB64E9}" type="pres">
      <dgm:prSet presAssocID="{6A4EC78D-8A5D-4A39-98C6-B3245900C78A}" presName="sibTrans" presStyleLbl="sibTrans2D1" presStyleIdx="0" presStyleCnt="0"/>
      <dgm:spPr/>
    </dgm:pt>
    <dgm:pt modelId="{3B83CC19-A30A-483B-909D-3411E7DCF10E}" type="pres">
      <dgm:prSet presAssocID="{CB52AA8C-9BB4-4643-AC4B-43BD60F8D700}" presName="compNode" presStyleCnt="0"/>
      <dgm:spPr/>
    </dgm:pt>
    <dgm:pt modelId="{1C1AF009-8BDE-4372-8F0A-83AE1AF198AE}" type="pres">
      <dgm:prSet presAssocID="{CB52AA8C-9BB4-4643-AC4B-43BD60F8D700}" presName="iconBgRect" presStyleLbl="bgShp" presStyleIdx="2" presStyleCnt="4"/>
      <dgm:spPr>
        <a:solidFill>
          <a:srgbClr val="2E75B6"/>
        </a:solidFill>
        <a:ln>
          <a:solidFill>
            <a:srgbClr val="2E75B6"/>
          </a:solidFill>
        </a:ln>
      </dgm:spPr>
    </dgm:pt>
    <dgm:pt modelId="{1E52336F-6BEC-4A2A-AF64-69B0B433477E}" type="pres">
      <dgm:prSet presAssocID="{CB52AA8C-9BB4-4643-AC4B-43BD60F8D70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gno di spunta"/>
        </a:ext>
      </dgm:extLst>
    </dgm:pt>
    <dgm:pt modelId="{E85F48AB-84BE-49D2-B195-EFCEF76B8DF4}" type="pres">
      <dgm:prSet presAssocID="{CB52AA8C-9BB4-4643-AC4B-43BD60F8D700}" presName="spaceRect" presStyleCnt="0"/>
      <dgm:spPr/>
    </dgm:pt>
    <dgm:pt modelId="{44E4B66E-667F-441A-88BB-00CDB25C057C}" type="pres">
      <dgm:prSet presAssocID="{CB52AA8C-9BB4-4643-AC4B-43BD60F8D700}" presName="textRect" presStyleLbl="revTx" presStyleIdx="2" presStyleCnt="4">
        <dgm:presLayoutVars>
          <dgm:chMax val="1"/>
          <dgm:chPref val="1"/>
        </dgm:presLayoutVars>
      </dgm:prSet>
      <dgm:spPr/>
    </dgm:pt>
    <dgm:pt modelId="{1D81C748-7DFA-4DC3-A4CA-E1CBCBFF95CD}" type="pres">
      <dgm:prSet presAssocID="{01F339CD-6ACA-46B3-8757-CFA91F8D2D42}" presName="sibTrans" presStyleLbl="sibTrans2D1" presStyleIdx="0" presStyleCnt="0"/>
      <dgm:spPr/>
    </dgm:pt>
    <dgm:pt modelId="{16433A15-0872-4EB3-959B-61CF4965C30F}" type="pres">
      <dgm:prSet presAssocID="{3B835222-C9A6-47F0-A4B3-B8B657D6E341}" presName="compNode" presStyleCnt="0"/>
      <dgm:spPr/>
    </dgm:pt>
    <dgm:pt modelId="{4E4BFCBD-9C05-48D3-8F55-C8358C7A1442}" type="pres">
      <dgm:prSet presAssocID="{3B835222-C9A6-47F0-A4B3-B8B657D6E341}" presName="iconBgRect" presStyleLbl="bgShp" presStyleIdx="3" presStyleCnt="4"/>
      <dgm:spPr>
        <a:solidFill>
          <a:srgbClr val="2E75B6"/>
        </a:solidFill>
      </dgm:spPr>
    </dgm:pt>
    <dgm:pt modelId="{06B8F055-1B88-4896-9CAE-9AF866D3FA35}" type="pres">
      <dgm:prSet presAssocID="{3B835222-C9A6-47F0-A4B3-B8B657D6E34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FE1C397B-9659-47F7-9575-BFF692F01F4D}" type="pres">
      <dgm:prSet presAssocID="{3B835222-C9A6-47F0-A4B3-B8B657D6E341}" presName="spaceRect" presStyleCnt="0"/>
      <dgm:spPr/>
    </dgm:pt>
    <dgm:pt modelId="{07FE103C-F5D1-43CB-9985-A1B39385DE06}" type="pres">
      <dgm:prSet presAssocID="{3B835222-C9A6-47F0-A4B3-B8B657D6E341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C1304A17-0B6F-4FB1-B145-CF9DDB1E60AC}" type="presOf" srcId="{3B835222-C9A6-47F0-A4B3-B8B657D6E341}" destId="{07FE103C-F5D1-43CB-9985-A1B39385DE06}" srcOrd="0" destOrd="0" presId="urn:microsoft.com/office/officeart/2018/2/layout/IconCircleList"/>
    <dgm:cxn modelId="{2D831D1C-3284-4BD8-9B4C-4496F74C4198}" type="presOf" srcId="{758EF378-A1E5-4059-9CB4-0D72EF2D74BB}" destId="{90A0A819-8239-4182-92B3-10674B5514BB}" srcOrd="0" destOrd="0" presId="urn:microsoft.com/office/officeart/2018/2/layout/IconCircleList"/>
    <dgm:cxn modelId="{51C74231-AABC-4151-BCAB-89BDD0B2E2B6}" type="presOf" srcId="{7E6B186B-B7AF-4B63-9942-80C0C1F6F0C8}" destId="{2797B59B-CA16-4516-A9A6-A524C890A32D}" srcOrd="0" destOrd="0" presId="urn:microsoft.com/office/officeart/2018/2/layout/IconCircleList"/>
    <dgm:cxn modelId="{CCC2D833-43CC-4B5F-B394-AFFA04FBC073}" srcId="{758EF378-A1E5-4059-9CB4-0D72EF2D74BB}" destId="{7E6B186B-B7AF-4B63-9942-80C0C1F6F0C8}" srcOrd="1" destOrd="0" parTransId="{3101B5F8-7DEB-4E88-B6D2-D8E4C2D90FC0}" sibTransId="{6A4EC78D-8A5D-4A39-98C6-B3245900C78A}"/>
    <dgm:cxn modelId="{3131EB6E-35BE-44F1-8BD6-2BB3430ADBA5}" srcId="{758EF378-A1E5-4059-9CB4-0D72EF2D74BB}" destId="{CB52AA8C-9BB4-4643-AC4B-43BD60F8D700}" srcOrd="2" destOrd="0" parTransId="{409EA3BC-AED9-490B-A4B7-A18FA0072DF5}" sibTransId="{01F339CD-6ACA-46B3-8757-CFA91F8D2D42}"/>
    <dgm:cxn modelId="{CC5CCE57-45CC-4A45-B0E2-95666874A067}" type="presOf" srcId="{6A4EC78D-8A5D-4A39-98C6-B3245900C78A}" destId="{DDAF6A32-BB5E-4CCA-B3B9-CF2BB5EB64E9}" srcOrd="0" destOrd="0" presId="urn:microsoft.com/office/officeart/2018/2/layout/IconCircleList"/>
    <dgm:cxn modelId="{C0DF6487-0BBC-4356-93F0-312FFEC5A591}" type="presOf" srcId="{CB52AA8C-9BB4-4643-AC4B-43BD60F8D700}" destId="{44E4B66E-667F-441A-88BB-00CDB25C057C}" srcOrd="0" destOrd="0" presId="urn:microsoft.com/office/officeart/2018/2/layout/IconCircleList"/>
    <dgm:cxn modelId="{B8CB658D-34BE-4CF3-A020-657B23753282}" type="presOf" srcId="{0235D643-D578-4174-9898-BA8CE18FE14D}" destId="{2E0CC8D0-716B-4D4C-9215-C97C026FBD39}" srcOrd="0" destOrd="0" presId="urn:microsoft.com/office/officeart/2018/2/layout/IconCircleList"/>
    <dgm:cxn modelId="{75327898-D713-4C2C-81FE-57CAB0B3C851}" type="presOf" srcId="{37AB8BCD-D3FA-4C4C-84BC-1B5EDEA1AFC7}" destId="{E1D6AB86-33A1-4FA4-8199-106C9C0FD69E}" srcOrd="0" destOrd="0" presId="urn:microsoft.com/office/officeart/2018/2/layout/IconCircleList"/>
    <dgm:cxn modelId="{412B3CAF-81E8-49BF-92F3-A70342A844DB}" srcId="{758EF378-A1E5-4059-9CB4-0D72EF2D74BB}" destId="{3B835222-C9A6-47F0-A4B3-B8B657D6E341}" srcOrd="3" destOrd="0" parTransId="{0689105A-F7E7-46E9-8738-1D58A3BC3993}" sibTransId="{A59540B8-5A32-459C-9D36-F733BF9853B1}"/>
    <dgm:cxn modelId="{3298EEC6-7563-4A5B-9FE3-A6F806F19870}" srcId="{758EF378-A1E5-4059-9CB4-0D72EF2D74BB}" destId="{37AB8BCD-D3FA-4C4C-84BC-1B5EDEA1AFC7}" srcOrd="0" destOrd="0" parTransId="{83B88B8C-BA19-4801-8C1E-CD4CA201E869}" sibTransId="{0235D643-D578-4174-9898-BA8CE18FE14D}"/>
    <dgm:cxn modelId="{32A98BD5-4720-40A6-8F3B-31941AEDA97F}" type="presOf" srcId="{01F339CD-6ACA-46B3-8757-CFA91F8D2D42}" destId="{1D81C748-7DFA-4DC3-A4CA-E1CBCBFF95CD}" srcOrd="0" destOrd="0" presId="urn:microsoft.com/office/officeart/2018/2/layout/IconCircleList"/>
    <dgm:cxn modelId="{707807E2-C698-4FEA-A3A8-A84E418A2699}" type="presParOf" srcId="{90A0A819-8239-4182-92B3-10674B5514BB}" destId="{8A680499-0181-4F77-96B5-F2B1B00457DF}" srcOrd="0" destOrd="0" presId="urn:microsoft.com/office/officeart/2018/2/layout/IconCircleList"/>
    <dgm:cxn modelId="{79C7D2B7-2855-4005-8AF3-B3650ED97973}" type="presParOf" srcId="{8A680499-0181-4F77-96B5-F2B1B00457DF}" destId="{CAE5D2C1-F701-4538-BE05-24909CA656C6}" srcOrd="0" destOrd="0" presId="urn:microsoft.com/office/officeart/2018/2/layout/IconCircleList"/>
    <dgm:cxn modelId="{6397E10F-BF50-4990-9799-D20BFD9B63A1}" type="presParOf" srcId="{CAE5D2C1-F701-4538-BE05-24909CA656C6}" destId="{2B53573C-D9A1-4C37-92B1-EEDDF492325A}" srcOrd="0" destOrd="0" presId="urn:microsoft.com/office/officeart/2018/2/layout/IconCircleList"/>
    <dgm:cxn modelId="{A9B959A2-AC24-4367-8A8E-3D8DD79358D7}" type="presParOf" srcId="{CAE5D2C1-F701-4538-BE05-24909CA656C6}" destId="{D56CDE4C-8B7E-4D1F-AFAF-822EB6B1978B}" srcOrd="1" destOrd="0" presId="urn:microsoft.com/office/officeart/2018/2/layout/IconCircleList"/>
    <dgm:cxn modelId="{06552AF3-9E3D-4D1A-8BE5-E5AC73850C4F}" type="presParOf" srcId="{CAE5D2C1-F701-4538-BE05-24909CA656C6}" destId="{7B83B65B-CDED-444C-9E69-064ECE1D682C}" srcOrd="2" destOrd="0" presId="urn:microsoft.com/office/officeart/2018/2/layout/IconCircleList"/>
    <dgm:cxn modelId="{F81B679A-CC1C-465B-9783-5C0BF5987C1B}" type="presParOf" srcId="{CAE5D2C1-F701-4538-BE05-24909CA656C6}" destId="{E1D6AB86-33A1-4FA4-8199-106C9C0FD69E}" srcOrd="3" destOrd="0" presId="urn:microsoft.com/office/officeart/2018/2/layout/IconCircleList"/>
    <dgm:cxn modelId="{D1B427F8-E184-48AD-B29D-65C6A31F5A04}" type="presParOf" srcId="{8A680499-0181-4F77-96B5-F2B1B00457DF}" destId="{2E0CC8D0-716B-4D4C-9215-C97C026FBD39}" srcOrd="1" destOrd="0" presId="urn:microsoft.com/office/officeart/2018/2/layout/IconCircleList"/>
    <dgm:cxn modelId="{2762BA9B-A345-42FB-8447-28ECC2A63B11}" type="presParOf" srcId="{8A680499-0181-4F77-96B5-F2B1B00457DF}" destId="{00FDA57E-7E34-4370-A4BF-A2A3B4EB1C50}" srcOrd="2" destOrd="0" presId="urn:microsoft.com/office/officeart/2018/2/layout/IconCircleList"/>
    <dgm:cxn modelId="{09A8E7BF-BF8D-450D-8E65-A720C0AF75D1}" type="presParOf" srcId="{00FDA57E-7E34-4370-A4BF-A2A3B4EB1C50}" destId="{784D63B4-81EB-4981-A7E9-D4368EFDC328}" srcOrd="0" destOrd="0" presId="urn:microsoft.com/office/officeart/2018/2/layout/IconCircleList"/>
    <dgm:cxn modelId="{6A69F666-F84F-489E-B213-CC51D1B1EC81}" type="presParOf" srcId="{00FDA57E-7E34-4370-A4BF-A2A3B4EB1C50}" destId="{46A89FD9-A135-4286-A97D-FC8D44379525}" srcOrd="1" destOrd="0" presId="urn:microsoft.com/office/officeart/2018/2/layout/IconCircleList"/>
    <dgm:cxn modelId="{92027619-DCC5-4434-B1B7-8E10229DB0F0}" type="presParOf" srcId="{00FDA57E-7E34-4370-A4BF-A2A3B4EB1C50}" destId="{659AADF4-CF22-42D1-BB9B-13D98D879E09}" srcOrd="2" destOrd="0" presId="urn:microsoft.com/office/officeart/2018/2/layout/IconCircleList"/>
    <dgm:cxn modelId="{D055FA8C-3437-4711-95CF-C77E5A5212F1}" type="presParOf" srcId="{00FDA57E-7E34-4370-A4BF-A2A3B4EB1C50}" destId="{2797B59B-CA16-4516-A9A6-A524C890A32D}" srcOrd="3" destOrd="0" presId="urn:microsoft.com/office/officeart/2018/2/layout/IconCircleList"/>
    <dgm:cxn modelId="{B2FB13A2-C2E6-47FA-85A0-4E393FFD005C}" type="presParOf" srcId="{8A680499-0181-4F77-96B5-F2B1B00457DF}" destId="{DDAF6A32-BB5E-4CCA-B3B9-CF2BB5EB64E9}" srcOrd="3" destOrd="0" presId="urn:microsoft.com/office/officeart/2018/2/layout/IconCircleList"/>
    <dgm:cxn modelId="{6964803D-3F41-4F12-8950-4F72AF54AE78}" type="presParOf" srcId="{8A680499-0181-4F77-96B5-F2B1B00457DF}" destId="{3B83CC19-A30A-483B-909D-3411E7DCF10E}" srcOrd="4" destOrd="0" presId="urn:microsoft.com/office/officeart/2018/2/layout/IconCircleList"/>
    <dgm:cxn modelId="{E6E74FCE-7375-41C2-BC78-4D7C949C37FE}" type="presParOf" srcId="{3B83CC19-A30A-483B-909D-3411E7DCF10E}" destId="{1C1AF009-8BDE-4372-8F0A-83AE1AF198AE}" srcOrd="0" destOrd="0" presId="urn:microsoft.com/office/officeart/2018/2/layout/IconCircleList"/>
    <dgm:cxn modelId="{3D44183F-5406-4D4E-976B-8F97A48171F6}" type="presParOf" srcId="{3B83CC19-A30A-483B-909D-3411E7DCF10E}" destId="{1E52336F-6BEC-4A2A-AF64-69B0B433477E}" srcOrd="1" destOrd="0" presId="urn:microsoft.com/office/officeart/2018/2/layout/IconCircleList"/>
    <dgm:cxn modelId="{347FEAB0-8106-4410-BDC4-6ECED0A05CA7}" type="presParOf" srcId="{3B83CC19-A30A-483B-909D-3411E7DCF10E}" destId="{E85F48AB-84BE-49D2-B195-EFCEF76B8DF4}" srcOrd="2" destOrd="0" presId="urn:microsoft.com/office/officeart/2018/2/layout/IconCircleList"/>
    <dgm:cxn modelId="{44289DB3-A84F-434E-90F9-F9454498BC4D}" type="presParOf" srcId="{3B83CC19-A30A-483B-909D-3411E7DCF10E}" destId="{44E4B66E-667F-441A-88BB-00CDB25C057C}" srcOrd="3" destOrd="0" presId="urn:microsoft.com/office/officeart/2018/2/layout/IconCircleList"/>
    <dgm:cxn modelId="{7DA9DB67-F0AA-447C-8035-0A650038A8BF}" type="presParOf" srcId="{8A680499-0181-4F77-96B5-F2B1B00457DF}" destId="{1D81C748-7DFA-4DC3-A4CA-E1CBCBFF95CD}" srcOrd="5" destOrd="0" presId="urn:microsoft.com/office/officeart/2018/2/layout/IconCircleList"/>
    <dgm:cxn modelId="{B44C72DD-3B6F-449A-BF49-11D3C4EF4603}" type="presParOf" srcId="{8A680499-0181-4F77-96B5-F2B1B00457DF}" destId="{16433A15-0872-4EB3-959B-61CF4965C30F}" srcOrd="6" destOrd="0" presId="urn:microsoft.com/office/officeart/2018/2/layout/IconCircleList"/>
    <dgm:cxn modelId="{91B00C15-A2DE-425C-9AC8-F222DEF03422}" type="presParOf" srcId="{16433A15-0872-4EB3-959B-61CF4965C30F}" destId="{4E4BFCBD-9C05-48D3-8F55-C8358C7A1442}" srcOrd="0" destOrd="0" presId="urn:microsoft.com/office/officeart/2018/2/layout/IconCircleList"/>
    <dgm:cxn modelId="{CBBCBED7-FC6A-439C-B15F-A9F61D87C144}" type="presParOf" srcId="{16433A15-0872-4EB3-959B-61CF4965C30F}" destId="{06B8F055-1B88-4896-9CAE-9AF866D3FA35}" srcOrd="1" destOrd="0" presId="urn:microsoft.com/office/officeart/2018/2/layout/IconCircleList"/>
    <dgm:cxn modelId="{7D3C4A45-9D25-4A33-AFD3-659A7C92E349}" type="presParOf" srcId="{16433A15-0872-4EB3-959B-61CF4965C30F}" destId="{FE1C397B-9659-47F7-9575-BFF692F01F4D}" srcOrd="2" destOrd="0" presId="urn:microsoft.com/office/officeart/2018/2/layout/IconCircleList"/>
    <dgm:cxn modelId="{273EA775-FCBF-4974-AD37-0257EADC700A}" type="presParOf" srcId="{16433A15-0872-4EB3-959B-61CF4965C30F}" destId="{07FE103C-F5D1-43CB-9985-A1B39385DE06}" srcOrd="3" destOrd="0" presId="urn:microsoft.com/office/officeart/2018/2/layout/IconCircleList"/>
  </dgm:cxnLst>
  <dgm:bg>
    <a:solidFill>
      <a:schemeClr val="bg1"/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2EFFF5C-53AA-4218-B3CE-169FCBB98FEE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it-IT"/>
        </a:p>
      </dgm:t>
    </dgm:pt>
    <dgm:pt modelId="{A843E792-EF3C-4C74-B74E-C78E83CBD7E9}">
      <dgm:prSet custT="1"/>
      <dgm:spPr>
        <a:solidFill>
          <a:srgbClr val="5B9BD5"/>
        </a:solidFill>
        <a:ln>
          <a:solidFill>
            <a:srgbClr val="2E75B6"/>
          </a:solidFill>
        </a:ln>
      </dgm:spPr>
      <dgm:t>
        <a:bodyPr/>
        <a:lstStyle/>
        <a:p>
          <a:pPr algn="ctr"/>
          <a:r>
            <a:rPr lang="it-IT" sz="1600" b="1" dirty="0">
              <a:solidFill>
                <a:schemeClr val="bg1"/>
              </a:solidFill>
              <a:latin typeface="Avenir Book" panose="02000503020000020003"/>
            </a:rPr>
            <a:t>RIDURRE LO STOCK DELLA </a:t>
          </a:r>
          <a:r>
            <a:rPr lang="it-IT" sz="1600" b="1">
              <a:solidFill>
                <a:schemeClr val="bg1"/>
              </a:solidFill>
              <a:latin typeface="Avenir Book" panose="02000503020000020003"/>
            </a:rPr>
            <a:t>LEGISLAZIONE VIGENTE </a:t>
          </a:r>
          <a:r>
            <a:rPr lang="it-IT" sz="1600" b="1" dirty="0">
              <a:solidFill>
                <a:schemeClr val="bg1"/>
              </a:solidFill>
              <a:latin typeface="Avenir Book" panose="02000503020000020003"/>
            </a:rPr>
            <a:t>PER ELIMINARE SOVRAPPOSIZIONI E INCONGRUENZE </a:t>
          </a:r>
        </a:p>
      </dgm:t>
    </dgm:pt>
    <dgm:pt modelId="{F1674705-D28A-4871-9A59-DE6B38D69A5D}" type="parTrans" cxnId="{0BA191B9-0A3E-4DA5-993B-8754DF0C3D0C}">
      <dgm:prSet/>
      <dgm:spPr/>
      <dgm:t>
        <a:bodyPr/>
        <a:lstStyle/>
        <a:p>
          <a:pPr algn="ctr"/>
          <a:endParaRPr lang="it-IT"/>
        </a:p>
      </dgm:t>
    </dgm:pt>
    <dgm:pt modelId="{68492D32-69E2-4EB7-9864-8C546E7F9FCE}" type="sibTrans" cxnId="{0BA191B9-0A3E-4DA5-993B-8754DF0C3D0C}">
      <dgm:prSet/>
      <dgm:spPr/>
      <dgm:t>
        <a:bodyPr/>
        <a:lstStyle/>
        <a:p>
          <a:pPr algn="ctr"/>
          <a:endParaRPr lang="it-IT"/>
        </a:p>
      </dgm:t>
    </dgm:pt>
    <dgm:pt modelId="{A6FFF6F5-E38E-4E6D-A131-55D133F0ABD1}">
      <dgm:prSet custT="1"/>
      <dgm:spPr>
        <a:solidFill>
          <a:srgbClr val="FF0000"/>
        </a:solidFill>
        <a:ln>
          <a:solidFill>
            <a:srgbClr val="C00000"/>
          </a:solidFill>
        </a:ln>
      </dgm:spPr>
      <dgm:t>
        <a:bodyPr/>
        <a:lstStyle/>
        <a:p>
          <a:pPr algn="ctr"/>
          <a:r>
            <a:rPr lang="it-IT" sz="1800" b="1" dirty="0">
              <a:solidFill>
                <a:schemeClr val="bg1"/>
              </a:solidFill>
              <a:latin typeface="Avenir Book" panose="02000503020000020003"/>
            </a:rPr>
            <a:t>INTRODURRE MISURE DI SEMPLIFICAZIONE RIDUCENDO GLI ONERI PER LE IMPRESE ATTRAVERSO C.D. PACCHETTI OMNIBUS</a:t>
          </a:r>
        </a:p>
      </dgm:t>
    </dgm:pt>
    <dgm:pt modelId="{A2193509-13CF-4680-BAF7-50CC941BBDEF}" type="parTrans" cxnId="{44908DB6-A79E-464B-B38C-28AC83958C01}">
      <dgm:prSet/>
      <dgm:spPr/>
      <dgm:t>
        <a:bodyPr/>
        <a:lstStyle/>
        <a:p>
          <a:pPr algn="ctr"/>
          <a:endParaRPr lang="it-IT"/>
        </a:p>
      </dgm:t>
    </dgm:pt>
    <dgm:pt modelId="{A5FE9B14-1819-4CFD-9B9C-8A3314190F08}" type="sibTrans" cxnId="{44908DB6-A79E-464B-B38C-28AC83958C01}">
      <dgm:prSet/>
      <dgm:spPr/>
      <dgm:t>
        <a:bodyPr/>
        <a:lstStyle/>
        <a:p>
          <a:pPr algn="ctr"/>
          <a:endParaRPr lang="it-IT"/>
        </a:p>
      </dgm:t>
    </dgm:pt>
    <dgm:pt modelId="{8322B05B-AF66-47F8-A119-7400B6EFD24A}">
      <dgm:prSet custT="1"/>
      <dgm:spPr>
        <a:solidFill>
          <a:srgbClr val="00B050"/>
        </a:solidFill>
        <a:ln>
          <a:solidFill>
            <a:srgbClr val="008C45"/>
          </a:solidFill>
        </a:ln>
      </dgm:spPr>
      <dgm:t>
        <a:bodyPr/>
        <a:lstStyle/>
        <a:p>
          <a:pPr algn="ctr"/>
          <a:r>
            <a:rPr lang="it-IT" sz="1800" b="1" dirty="0">
              <a:solidFill>
                <a:schemeClr val="bg1"/>
              </a:solidFill>
              <a:latin typeface="Avenir Book" panose="02000503020000020003"/>
            </a:rPr>
            <a:t>MIGLIORARE IL PROCESSO NORMATIVO ATTRAVERSO UN RINNOVATO ACCORDO INTERISTITUZIONALE </a:t>
          </a:r>
        </a:p>
      </dgm:t>
    </dgm:pt>
    <dgm:pt modelId="{DB6BD440-CAFD-4402-BA9F-766105E54583}" type="parTrans" cxnId="{43C4ABE2-2AE3-4F7D-89F6-A8F9F030DFE0}">
      <dgm:prSet/>
      <dgm:spPr/>
      <dgm:t>
        <a:bodyPr/>
        <a:lstStyle/>
        <a:p>
          <a:pPr algn="ctr"/>
          <a:endParaRPr lang="it-IT"/>
        </a:p>
      </dgm:t>
    </dgm:pt>
    <dgm:pt modelId="{A5559D4F-349E-4761-911B-175CFFA8030A}" type="sibTrans" cxnId="{43C4ABE2-2AE3-4F7D-89F6-A8F9F030DFE0}">
      <dgm:prSet/>
      <dgm:spPr/>
      <dgm:t>
        <a:bodyPr/>
        <a:lstStyle/>
        <a:p>
          <a:pPr algn="ctr"/>
          <a:endParaRPr lang="it-IT"/>
        </a:p>
      </dgm:t>
    </dgm:pt>
    <dgm:pt modelId="{6CA50E80-EBEE-47C1-8A99-266FD3AD0429}" type="pres">
      <dgm:prSet presAssocID="{E2EFFF5C-53AA-4218-B3CE-169FCBB98FEE}" presName="linear" presStyleCnt="0">
        <dgm:presLayoutVars>
          <dgm:animLvl val="lvl"/>
          <dgm:resizeHandles val="exact"/>
        </dgm:presLayoutVars>
      </dgm:prSet>
      <dgm:spPr/>
    </dgm:pt>
    <dgm:pt modelId="{4A31A91A-EAF3-4090-A695-E555CF606BDC}" type="pres">
      <dgm:prSet presAssocID="{A843E792-EF3C-4C74-B74E-C78E83CBD7E9}" presName="parentText" presStyleLbl="node1" presStyleIdx="0" presStyleCnt="3" custScaleY="79762" custLinFactNeighborX="-8589" custLinFactNeighborY="17167">
        <dgm:presLayoutVars>
          <dgm:chMax val="0"/>
          <dgm:bulletEnabled val="1"/>
        </dgm:presLayoutVars>
      </dgm:prSet>
      <dgm:spPr/>
    </dgm:pt>
    <dgm:pt modelId="{662E0382-2612-40B0-935C-F97E4113C4B6}" type="pres">
      <dgm:prSet presAssocID="{68492D32-69E2-4EB7-9864-8C546E7F9FCE}" presName="spacer" presStyleCnt="0"/>
      <dgm:spPr/>
    </dgm:pt>
    <dgm:pt modelId="{47D2C9DD-CB04-4F10-B02A-E5F2FB2D1575}" type="pres">
      <dgm:prSet presAssocID="{A6FFF6F5-E38E-4E6D-A131-55D133F0ABD1}" presName="parentText" presStyleLbl="node1" presStyleIdx="1" presStyleCnt="3" custScaleY="81988" custLinFactNeighborX="110">
        <dgm:presLayoutVars>
          <dgm:chMax val="0"/>
          <dgm:bulletEnabled val="1"/>
        </dgm:presLayoutVars>
      </dgm:prSet>
      <dgm:spPr/>
    </dgm:pt>
    <dgm:pt modelId="{47A5DDD6-2A74-4FE1-9844-DA2453334C84}" type="pres">
      <dgm:prSet presAssocID="{A5FE9B14-1819-4CFD-9B9C-8A3314190F08}" presName="spacer" presStyleCnt="0"/>
      <dgm:spPr/>
    </dgm:pt>
    <dgm:pt modelId="{BDE24AEA-A5D9-474C-9FEC-F20F5F14421D}" type="pres">
      <dgm:prSet presAssocID="{8322B05B-AF66-47F8-A119-7400B6EFD24A}" presName="parentText" presStyleLbl="node1" presStyleIdx="2" presStyleCnt="3" custScaleY="73376" custLinFactNeighborY="90983">
        <dgm:presLayoutVars>
          <dgm:chMax val="0"/>
          <dgm:bulletEnabled val="1"/>
        </dgm:presLayoutVars>
      </dgm:prSet>
      <dgm:spPr/>
    </dgm:pt>
  </dgm:ptLst>
  <dgm:cxnLst>
    <dgm:cxn modelId="{E564AA2E-3DE3-4B54-899D-4DD7CA8C7075}" type="presOf" srcId="{A843E792-EF3C-4C74-B74E-C78E83CBD7E9}" destId="{4A31A91A-EAF3-4090-A695-E555CF606BDC}" srcOrd="0" destOrd="0" presId="urn:microsoft.com/office/officeart/2005/8/layout/vList2"/>
    <dgm:cxn modelId="{21E30352-46A9-493D-82D6-E9E6ABBC706D}" type="presOf" srcId="{A6FFF6F5-E38E-4E6D-A131-55D133F0ABD1}" destId="{47D2C9DD-CB04-4F10-B02A-E5F2FB2D1575}" srcOrd="0" destOrd="0" presId="urn:microsoft.com/office/officeart/2005/8/layout/vList2"/>
    <dgm:cxn modelId="{CFBC07A9-5269-439E-83AF-5D410847053F}" type="presOf" srcId="{E2EFFF5C-53AA-4218-B3CE-169FCBB98FEE}" destId="{6CA50E80-EBEE-47C1-8A99-266FD3AD0429}" srcOrd="0" destOrd="0" presId="urn:microsoft.com/office/officeart/2005/8/layout/vList2"/>
    <dgm:cxn modelId="{44908DB6-A79E-464B-B38C-28AC83958C01}" srcId="{E2EFFF5C-53AA-4218-B3CE-169FCBB98FEE}" destId="{A6FFF6F5-E38E-4E6D-A131-55D133F0ABD1}" srcOrd="1" destOrd="0" parTransId="{A2193509-13CF-4680-BAF7-50CC941BBDEF}" sibTransId="{A5FE9B14-1819-4CFD-9B9C-8A3314190F08}"/>
    <dgm:cxn modelId="{0BA191B9-0A3E-4DA5-993B-8754DF0C3D0C}" srcId="{E2EFFF5C-53AA-4218-B3CE-169FCBB98FEE}" destId="{A843E792-EF3C-4C74-B74E-C78E83CBD7E9}" srcOrd="0" destOrd="0" parTransId="{F1674705-D28A-4871-9A59-DE6B38D69A5D}" sibTransId="{68492D32-69E2-4EB7-9864-8C546E7F9FCE}"/>
    <dgm:cxn modelId="{43C4ABE2-2AE3-4F7D-89F6-A8F9F030DFE0}" srcId="{E2EFFF5C-53AA-4218-B3CE-169FCBB98FEE}" destId="{8322B05B-AF66-47F8-A119-7400B6EFD24A}" srcOrd="2" destOrd="0" parTransId="{DB6BD440-CAFD-4402-BA9F-766105E54583}" sibTransId="{A5559D4F-349E-4761-911B-175CFFA8030A}"/>
    <dgm:cxn modelId="{7ECF7EFB-5C65-4987-88A3-E15D9967B749}" type="presOf" srcId="{8322B05B-AF66-47F8-A119-7400B6EFD24A}" destId="{BDE24AEA-A5D9-474C-9FEC-F20F5F14421D}" srcOrd="0" destOrd="0" presId="urn:microsoft.com/office/officeart/2005/8/layout/vList2"/>
    <dgm:cxn modelId="{F30C1BE1-1FE7-4AD3-B784-F9B01AB0B448}" type="presParOf" srcId="{6CA50E80-EBEE-47C1-8A99-266FD3AD0429}" destId="{4A31A91A-EAF3-4090-A695-E555CF606BDC}" srcOrd="0" destOrd="0" presId="urn:microsoft.com/office/officeart/2005/8/layout/vList2"/>
    <dgm:cxn modelId="{645B4354-BF1E-44D9-BE5F-091098466ADF}" type="presParOf" srcId="{6CA50E80-EBEE-47C1-8A99-266FD3AD0429}" destId="{662E0382-2612-40B0-935C-F97E4113C4B6}" srcOrd="1" destOrd="0" presId="urn:microsoft.com/office/officeart/2005/8/layout/vList2"/>
    <dgm:cxn modelId="{A335B59D-CE12-40AF-AAA3-89BD5AC616A8}" type="presParOf" srcId="{6CA50E80-EBEE-47C1-8A99-266FD3AD0429}" destId="{47D2C9DD-CB04-4F10-B02A-E5F2FB2D1575}" srcOrd="2" destOrd="0" presId="urn:microsoft.com/office/officeart/2005/8/layout/vList2"/>
    <dgm:cxn modelId="{FB399EA7-FEFD-479D-A217-377123A4AF07}" type="presParOf" srcId="{6CA50E80-EBEE-47C1-8A99-266FD3AD0429}" destId="{47A5DDD6-2A74-4FE1-9844-DA2453334C84}" srcOrd="3" destOrd="0" presId="urn:microsoft.com/office/officeart/2005/8/layout/vList2"/>
    <dgm:cxn modelId="{5D57E8FA-10A2-4EBD-B1DF-240119AE359D}" type="presParOf" srcId="{6CA50E80-EBEE-47C1-8A99-266FD3AD0429}" destId="{BDE24AEA-A5D9-474C-9FEC-F20F5F14421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4D21C9-905B-45FC-96BF-0B14C8449EF6}">
      <dsp:nvSpPr>
        <dsp:cNvPr id="0" name=""/>
        <dsp:cNvSpPr/>
      </dsp:nvSpPr>
      <dsp:spPr>
        <a:xfrm>
          <a:off x="0" y="2623"/>
          <a:ext cx="8153042" cy="55870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F07D74-2A86-41C4-8921-9C080F91229B}">
      <dsp:nvSpPr>
        <dsp:cNvPr id="0" name=""/>
        <dsp:cNvSpPr/>
      </dsp:nvSpPr>
      <dsp:spPr>
        <a:xfrm>
          <a:off x="169007" y="128330"/>
          <a:ext cx="307285" cy="30728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0FF380-CB49-4B9E-AE72-4855B77AA15D}">
      <dsp:nvSpPr>
        <dsp:cNvPr id="0" name=""/>
        <dsp:cNvSpPr/>
      </dsp:nvSpPr>
      <dsp:spPr>
        <a:xfrm>
          <a:off x="645300" y="2623"/>
          <a:ext cx="7507741" cy="558701"/>
        </a:xfrm>
        <a:prstGeom prst="rect">
          <a:avLst/>
        </a:prstGeom>
        <a:solidFill>
          <a:srgbClr val="2E75B6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129" tIns="59129" rIns="59129" bIns="59129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t-IT" sz="1500" b="1" kern="1200" dirty="0">
              <a:solidFill>
                <a:schemeClr val="bg1"/>
              </a:solidFill>
              <a:latin typeface="Avenir Book"/>
            </a:rPr>
            <a:t>Raccoglie le proposte di semplificazione</a:t>
          </a:r>
          <a:r>
            <a:rPr lang="it-IT" sz="1500" kern="1200" dirty="0">
              <a:solidFill>
                <a:schemeClr val="bg1"/>
              </a:solidFill>
              <a:latin typeface="Avenir Book"/>
            </a:rPr>
            <a:t> provenienti da cittadini, Amministrazioni e imprese 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t-IT" sz="1500" kern="1200" dirty="0">
              <a:solidFill>
                <a:schemeClr val="bg1"/>
              </a:solidFill>
              <a:latin typeface="Avenir Book"/>
            </a:rPr>
            <a:t>(banca dati con oltre 500 proposte)</a:t>
          </a:r>
          <a:endParaRPr lang="en-US" sz="1500" kern="1200" dirty="0">
            <a:solidFill>
              <a:schemeClr val="bg1"/>
            </a:solidFill>
            <a:latin typeface="Avenir Book"/>
          </a:endParaRPr>
        </a:p>
      </dsp:txBody>
      <dsp:txXfrm>
        <a:off x="645300" y="2623"/>
        <a:ext cx="7507741" cy="558701"/>
      </dsp:txXfrm>
    </dsp:sp>
    <dsp:sp modelId="{5D78CBDA-1DD3-49C1-8903-AA9C1BE7CA46}">
      <dsp:nvSpPr>
        <dsp:cNvPr id="0" name=""/>
        <dsp:cNvSpPr/>
      </dsp:nvSpPr>
      <dsp:spPr>
        <a:xfrm>
          <a:off x="0" y="700999"/>
          <a:ext cx="8153042" cy="55870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6087E5-47FB-4F9F-AC62-331D8CC50794}">
      <dsp:nvSpPr>
        <dsp:cNvPr id="0" name=""/>
        <dsp:cNvSpPr/>
      </dsp:nvSpPr>
      <dsp:spPr>
        <a:xfrm>
          <a:off x="169007" y="826707"/>
          <a:ext cx="307285" cy="30728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AEDC89-16E1-4E2A-A12B-72FCB84090CB}">
      <dsp:nvSpPr>
        <dsp:cNvPr id="0" name=""/>
        <dsp:cNvSpPr/>
      </dsp:nvSpPr>
      <dsp:spPr>
        <a:xfrm>
          <a:off x="645300" y="700999"/>
          <a:ext cx="7507741" cy="558701"/>
        </a:xfrm>
        <a:prstGeom prst="rect">
          <a:avLst/>
        </a:prstGeom>
        <a:solidFill>
          <a:srgbClr val="2E75B6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129" tIns="59129" rIns="59129" bIns="59129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>
              <a:solidFill>
                <a:schemeClr val="bg1"/>
              </a:solidFill>
              <a:latin typeface="Avenir Book"/>
            </a:rPr>
            <a:t>Istruisce e redige il </a:t>
          </a:r>
          <a:r>
            <a:rPr lang="it-IT" sz="1500" b="1" kern="1200" dirty="0">
              <a:solidFill>
                <a:schemeClr val="bg1"/>
              </a:solidFill>
              <a:latin typeface="Avenir Book"/>
            </a:rPr>
            <a:t>Piano annuale per la semplificazione normativa</a:t>
          </a:r>
          <a:endParaRPr lang="en-US" sz="1500" b="1" kern="1200" dirty="0">
            <a:solidFill>
              <a:schemeClr val="bg1"/>
            </a:solidFill>
            <a:latin typeface="Avenir Book"/>
          </a:endParaRPr>
        </a:p>
      </dsp:txBody>
      <dsp:txXfrm>
        <a:off x="645300" y="700999"/>
        <a:ext cx="7507741" cy="558701"/>
      </dsp:txXfrm>
    </dsp:sp>
    <dsp:sp modelId="{D5442E4A-EC5A-482A-833B-397CB1A5F12E}">
      <dsp:nvSpPr>
        <dsp:cNvPr id="0" name=""/>
        <dsp:cNvSpPr/>
      </dsp:nvSpPr>
      <dsp:spPr>
        <a:xfrm>
          <a:off x="0" y="1399376"/>
          <a:ext cx="8153042" cy="55870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4AB4ED-AAE4-4643-A049-9253E3908933}">
      <dsp:nvSpPr>
        <dsp:cNvPr id="0" name=""/>
        <dsp:cNvSpPr/>
      </dsp:nvSpPr>
      <dsp:spPr>
        <a:xfrm>
          <a:off x="169007" y="1525084"/>
          <a:ext cx="307285" cy="30728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82AF76-AC33-4BD9-B929-707D12B00ACD}">
      <dsp:nvSpPr>
        <dsp:cNvPr id="0" name=""/>
        <dsp:cNvSpPr/>
      </dsp:nvSpPr>
      <dsp:spPr>
        <a:xfrm>
          <a:off x="645300" y="1399376"/>
          <a:ext cx="7507741" cy="558701"/>
        </a:xfrm>
        <a:prstGeom prst="rect">
          <a:avLst/>
        </a:prstGeom>
        <a:solidFill>
          <a:srgbClr val="2E75B6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129" tIns="59129" rIns="59129" bIns="59129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>
              <a:solidFill>
                <a:schemeClr val="bg1"/>
              </a:solidFill>
              <a:latin typeface="Avenir Book"/>
            </a:rPr>
            <a:t>Fornisce supporto ai </a:t>
          </a:r>
          <a:r>
            <a:rPr lang="it-IT" sz="1500" b="1" kern="1200" dirty="0">
              <a:solidFill>
                <a:schemeClr val="bg1"/>
              </a:solidFill>
              <a:latin typeface="Avenir Book"/>
            </a:rPr>
            <a:t>tavoli di lavoro dedicati al riassetto normativo settoriale</a:t>
          </a:r>
          <a:endParaRPr lang="en-US" sz="1500" b="1" kern="1200" dirty="0">
            <a:solidFill>
              <a:schemeClr val="bg1"/>
            </a:solidFill>
            <a:latin typeface="Avenir Book"/>
          </a:endParaRPr>
        </a:p>
      </dsp:txBody>
      <dsp:txXfrm>
        <a:off x="645300" y="1399376"/>
        <a:ext cx="7507741" cy="558701"/>
      </dsp:txXfrm>
    </dsp:sp>
    <dsp:sp modelId="{42EA48EC-C4C2-47F5-B072-1495C412ACA1}">
      <dsp:nvSpPr>
        <dsp:cNvPr id="0" name=""/>
        <dsp:cNvSpPr/>
      </dsp:nvSpPr>
      <dsp:spPr>
        <a:xfrm>
          <a:off x="0" y="2097753"/>
          <a:ext cx="8153042" cy="55870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3567AC-07A2-4C69-85A7-EED70E619DA1}">
      <dsp:nvSpPr>
        <dsp:cNvPr id="0" name=""/>
        <dsp:cNvSpPr/>
      </dsp:nvSpPr>
      <dsp:spPr>
        <a:xfrm>
          <a:off x="169007" y="2223461"/>
          <a:ext cx="307285" cy="30728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6DB403-D5F4-4700-A393-F722E20C5AB8}">
      <dsp:nvSpPr>
        <dsp:cNvPr id="0" name=""/>
        <dsp:cNvSpPr/>
      </dsp:nvSpPr>
      <dsp:spPr>
        <a:xfrm>
          <a:off x="645300" y="2097753"/>
          <a:ext cx="7507741" cy="558701"/>
        </a:xfrm>
        <a:prstGeom prst="rect">
          <a:avLst/>
        </a:prstGeom>
        <a:solidFill>
          <a:srgbClr val="2E75B6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129" tIns="59129" rIns="59129" bIns="59129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>
              <a:solidFill>
                <a:schemeClr val="bg1"/>
              </a:solidFill>
              <a:latin typeface="Avenir Book"/>
            </a:rPr>
            <a:t>Favorisce il raccordo tra le singole Amministrazioni attraverso la </a:t>
          </a:r>
          <a:r>
            <a:rPr lang="it-IT" sz="1500" b="1" kern="1200" dirty="0">
              <a:solidFill>
                <a:schemeClr val="bg1"/>
              </a:solidFill>
              <a:latin typeface="Avenir Book"/>
            </a:rPr>
            <a:t>Rete dei referenti per la semplificazione normativa</a:t>
          </a:r>
          <a:endParaRPr lang="en-US" sz="1500" b="1" kern="1200" dirty="0">
            <a:solidFill>
              <a:schemeClr val="bg1"/>
            </a:solidFill>
            <a:latin typeface="Avenir Book"/>
          </a:endParaRPr>
        </a:p>
      </dsp:txBody>
      <dsp:txXfrm>
        <a:off x="645300" y="2097753"/>
        <a:ext cx="7507741" cy="558701"/>
      </dsp:txXfrm>
    </dsp:sp>
    <dsp:sp modelId="{E48BC3A2-43E9-45E4-8A74-25547E4730A8}">
      <dsp:nvSpPr>
        <dsp:cNvPr id="0" name=""/>
        <dsp:cNvSpPr/>
      </dsp:nvSpPr>
      <dsp:spPr>
        <a:xfrm>
          <a:off x="0" y="2798753"/>
          <a:ext cx="8153042" cy="55870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A4F764-ED95-4E60-B68B-4932E64A6F2A}">
      <dsp:nvSpPr>
        <dsp:cNvPr id="0" name=""/>
        <dsp:cNvSpPr/>
      </dsp:nvSpPr>
      <dsp:spPr>
        <a:xfrm>
          <a:off x="169007" y="2921838"/>
          <a:ext cx="307285" cy="30728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5E5FCB-67B0-472A-8F58-1A2B01ABC281}">
      <dsp:nvSpPr>
        <dsp:cNvPr id="0" name=""/>
        <dsp:cNvSpPr/>
      </dsp:nvSpPr>
      <dsp:spPr>
        <a:xfrm>
          <a:off x="645300" y="2796130"/>
          <a:ext cx="7507741" cy="558701"/>
        </a:xfrm>
        <a:prstGeom prst="rect">
          <a:avLst/>
        </a:prstGeom>
        <a:solidFill>
          <a:srgbClr val="2E75B6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129" tIns="59129" rIns="59129" bIns="59129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1" kern="1200" dirty="0">
              <a:solidFill>
                <a:schemeClr val="bg1"/>
              </a:solidFill>
              <a:latin typeface="Avenir Book"/>
            </a:rPr>
            <a:t>Monitora l’impatto delle misure </a:t>
          </a:r>
          <a:r>
            <a:rPr lang="it-IT" sz="1500" kern="1200" dirty="0">
              <a:solidFill>
                <a:schemeClr val="bg1"/>
              </a:solidFill>
              <a:latin typeface="Avenir Book"/>
            </a:rPr>
            <a:t>di semplificazione normativa</a:t>
          </a:r>
          <a:endParaRPr lang="en-US" sz="1500" kern="1200" dirty="0">
            <a:solidFill>
              <a:schemeClr val="bg1"/>
            </a:solidFill>
            <a:latin typeface="Avenir Book"/>
          </a:endParaRPr>
        </a:p>
      </dsp:txBody>
      <dsp:txXfrm>
        <a:off x="645300" y="2796130"/>
        <a:ext cx="7507741" cy="5587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68274D-9DEE-4C96-96C3-EF5F9954CB86}">
      <dsp:nvSpPr>
        <dsp:cNvPr id="0" name=""/>
        <dsp:cNvSpPr/>
      </dsp:nvSpPr>
      <dsp:spPr>
        <a:xfrm>
          <a:off x="0" y="0"/>
          <a:ext cx="6547880" cy="998881"/>
        </a:xfrm>
        <a:prstGeom prst="roundRect">
          <a:avLst>
            <a:gd name="adj" fmla="val 10000"/>
          </a:avLst>
        </a:prstGeom>
        <a:solidFill>
          <a:srgbClr val="5B9BD5"/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latin typeface="Avenir Book"/>
            </a:rPr>
            <a:t>RINNOVA LA DISCIPLINA E LE MODALITÀ DI ADOZIONE DELLE FUTURE LEGGI ANNUALI DI SEMPLIFICAZIONE NORMATIVA</a:t>
          </a:r>
          <a:endParaRPr lang="en-US" sz="1400" b="1" kern="1200" dirty="0">
            <a:latin typeface="Avenir Book"/>
          </a:endParaRPr>
        </a:p>
      </dsp:txBody>
      <dsp:txXfrm>
        <a:off x="29256" y="29256"/>
        <a:ext cx="5515459" cy="940369"/>
      </dsp:txXfrm>
    </dsp:sp>
    <dsp:sp modelId="{B10A1077-1EE8-4998-B64C-9D17A7C27CE1}">
      <dsp:nvSpPr>
        <dsp:cNvPr id="0" name=""/>
        <dsp:cNvSpPr/>
      </dsp:nvSpPr>
      <dsp:spPr>
        <a:xfrm>
          <a:off x="967780" y="1220854"/>
          <a:ext cx="6547880" cy="998881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latin typeface="Avenir Book"/>
            </a:rPr>
            <a:t>INTRODUCE LA VALUTAZIONE DI IMPATTO GENERAZIONALE E DI GENERE</a:t>
          </a:r>
          <a:endParaRPr lang="en-US" sz="1400" b="1" kern="1200" dirty="0">
            <a:latin typeface="Avenir Book"/>
          </a:endParaRPr>
        </a:p>
      </dsp:txBody>
      <dsp:txXfrm>
        <a:off x="997036" y="1250110"/>
        <a:ext cx="4684587" cy="940369"/>
      </dsp:txXfrm>
    </dsp:sp>
    <dsp:sp modelId="{13C97DA3-E101-475C-8956-3AF191271E0B}">
      <dsp:nvSpPr>
        <dsp:cNvPr id="0" name=""/>
        <dsp:cNvSpPr/>
      </dsp:nvSpPr>
      <dsp:spPr>
        <a:xfrm>
          <a:off x="5898607" y="785231"/>
          <a:ext cx="649272" cy="64927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6044693" y="785231"/>
        <a:ext cx="357100" cy="4885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98A47A-A1B0-4C4F-B5DC-331B745D3AF2}">
      <dsp:nvSpPr>
        <dsp:cNvPr id="0" name=""/>
        <dsp:cNvSpPr/>
      </dsp:nvSpPr>
      <dsp:spPr>
        <a:xfrm>
          <a:off x="0" y="0"/>
          <a:ext cx="7703389" cy="2665173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latin typeface="Avenir Book"/>
            </a:rPr>
            <a:t>DELEGA IL GOVERNO A SEMPLIFICARE LE NORME IN MATERIA DI: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050" b="1" kern="1200" dirty="0">
            <a:latin typeface="Avenir Book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50" b="1" kern="1200" dirty="0">
              <a:latin typeface="Avenir Book"/>
            </a:rPr>
            <a:t>AGGIORNAMENTO DEL CODICE DELL’AMMINISTRAZIONE DIGITALE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50" b="1" kern="1200" dirty="0">
              <a:latin typeface="Avenir Book"/>
            </a:rPr>
            <a:t>AFFARI ESTERI E COOPERAZIONE INTERNAZIONALE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50" b="1" kern="1200" dirty="0">
              <a:latin typeface="Avenir Book"/>
            </a:rPr>
            <a:t>REVISIONE DEL CODICE DELLA NAVIGAZIONE E NAVIGAZIONE INTERNA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50" b="1" kern="1200" dirty="0">
              <a:latin typeface="Avenir Book"/>
            </a:rPr>
            <a:t>ELETTORATO ATTIVO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50" b="1" kern="1200" dirty="0">
              <a:latin typeface="Avenir Book"/>
            </a:rPr>
            <a:t> ISTRUZIONE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50" b="1" kern="1200" dirty="0">
              <a:latin typeface="Avenir Book"/>
            </a:rPr>
            <a:t> DISABILITÀ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50" b="1" kern="1200" dirty="0">
              <a:latin typeface="Avenir Book"/>
            </a:rPr>
            <a:t>ISTITUTI DI INTERDIZIONE E INABILITAZIONE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50" b="1" kern="1200" dirty="0">
              <a:latin typeface="Avenir Book"/>
            </a:rPr>
            <a:t>PROTEZIONE CIVILE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50" b="1" kern="1200" dirty="0">
              <a:latin typeface="Avenir Book"/>
            </a:rPr>
            <a:t>POLITICHE PER LA FAMIGLIA, LA NATALITA’ E LE PARI OPPORTUNITA’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50" b="1" kern="1200" dirty="0">
              <a:latin typeface="Avenir Book"/>
            </a:rPr>
            <a:t>FORMAZIONE SUPERIORE E RICERCA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50" b="1" kern="1200" dirty="0">
              <a:latin typeface="Avenir Book"/>
            </a:rPr>
            <a:t>PROTEZIONE DEI LAVORATORI PORTUALI  MARITTIMI</a:t>
          </a:r>
          <a:endParaRPr lang="en-US" sz="1000" b="1" kern="1200" dirty="0">
            <a:latin typeface="Avenir Book"/>
          </a:endParaRPr>
        </a:p>
      </dsp:txBody>
      <dsp:txXfrm>
        <a:off x="78060" y="78060"/>
        <a:ext cx="7547269" cy="25090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36EB92-5980-4861-A524-27F6442BBF54}">
      <dsp:nvSpPr>
        <dsp:cNvPr id="0" name=""/>
        <dsp:cNvSpPr/>
      </dsp:nvSpPr>
      <dsp:spPr>
        <a:xfrm>
          <a:off x="1973124" y="1013103"/>
          <a:ext cx="974482" cy="4637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042"/>
              </a:lnTo>
              <a:lnTo>
                <a:pt x="974482" y="316042"/>
              </a:lnTo>
              <a:lnTo>
                <a:pt x="974482" y="4637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2BB99D-E1CC-43C4-90EC-75BEB78689BA}">
      <dsp:nvSpPr>
        <dsp:cNvPr id="0" name=""/>
        <dsp:cNvSpPr/>
      </dsp:nvSpPr>
      <dsp:spPr>
        <a:xfrm>
          <a:off x="998642" y="1013103"/>
          <a:ext cx="974482" cy="463764"/>
        </a:xfrm>
        <a:custGeom>
          <a:avLst/>
          <a:gdLst/>
          <a:ahLst/>
          <a:cxnLst/>
          <a:rect l="0" t="0" r="0" b="0"/>
          <a:pathLst>
            <a:path>
              <a:moveTo>
                <a:pt x="974482" y="0"/>
              </a:moveTo>
              <a:lnTo>
                <a:pt x="974482" y="316042"/>
              </a:lnTo>
              <a:lnTo>
                <a:pt x="0" y="316042"/>
              </a:lnTo>
              <a:lnTo>
                <a:pt x="0" y="4637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777A05-4F58-4C38-9F97-80B9D0368366}">
      <dsp:nvSpPr>
        <dsp:cNvPr id="0" name=""/>
        <dsp:cNvSpPr/>
      </dsp:nvSpPr>
      <dsp:spPr>
        <a:xfrm>
          <a:off x="1175821" y="528"/>
          <a:ext cx="1594606" cy="10125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C1D0F2-6B9F-4105-B43F-1A59DD32620B}">
      <dsp:nvSpPr>
        <dsp:cNvPr id="0" name=""/>
        <dsp:cNvSpPr/>
      </dsp:nvSpPr>
      <dsp:spPr>
        <a:xfrm>
          <a:off x="1352999" y="168847"/>
          <a:ext cx="1594606" cy="10125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>
              <a:latin typeface="Avenir Book"/>
            </a:rPr>
            <a:t>l’AC 2993 rivede il meccanismo di presentazione della legge annuale di semplificazione</a:t>
          </a:r>
          <a:endParaRPr lang="en-US" sz="1300" kern="1200" dirty="0">
            <a:latin typeface="Avenir Book"/>
          </a:endParaRPr>
        </a:p>
      </dsp:txBody>
      <dsp:txXfrm>
        <a:off x="1382656" y="198504"/>
        <a:ext cx="1535292" cy="953261"/>
      </dsp:txXfrm>
    </dsp:sp>
    <dsp:sp modelId="{033C3F43-C34B-4BF0-8360-A9CAB43F518C}">
      <dsp:nvSpPr>
        <dsp:cNvPr id="0" name=""/>
        <dsp:cNvSpPr/>
      </dsp:nvSpPr>
      <dsp:spPr>
        <a:xfrm>
          <a:off x="201339" y="1476868"/>
          <a:ext cx="1594606" cy="10125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EA4616-E212-4363-9B7E-8E203476DD3D}">
      <dsp:nvSpPr>
        <dsp:cNvPr id="0" name=""/>
        <dsp:cNvSpPr/>
      </dsp:nvSpPr>
      <dsp:spPr>
        <a:xfrm>
          <a:off x="378517" y="1645188"/>
          <a:ext cx="1594606" cy="10125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>
              <a:latin typeface="Avenir Book"/>
            </a:rPr>
            <a:t>entro il 30 aprile ricognizione delle esigenze di semplificazione </a:t>
          </a:r>
          <a:endParaRPr lang="en-US" sz="1300" kern="1200" dirty="0">
            <a:latin typeface="Avenir Book"/>
          </a:endParaRPr>
        </a:p>
      </dsp:txBody>
      <dsp:txXfrm>
        <a:off x="408174" y="1674845"/>
        <a:ext cx="1535292" cy="953261"/>
      </dsp:txXfrm>
    </dsp:sp>
    <dsp:sp modelId="{4D460D4D-B2C7-461B-B47C-6DB04B22ECA2}">
      <dsp:nvSpPr>
        <dsp:cNvPr id="0" name=""/>
        <dsp:cNvSpPr/>
      </dsp:nvSpPr>
      <dsp:spPr>
        <a:xfrm>
          <a:off x="2150303" y="1476868"/>
          <a:ext cx="1594606" cy="10125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213383-3145-405A-9E11-053C3F7D9C5A}">
      <dsp:nvSpPr>
        <dsp:cNvPr id="0" name=""/>
        <dsp:cNvSpPr/>
      </dsp:nvSpPr>
      <dsp:spPr>
        <a:xfrm>
          <a:off x="2327481" y="1645188"/>
          <a:ext cx="1594606" cy="10125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>
              <a:latin typeface="Avenir Book"/>
            </a:rPr>
            <a:t>entro il 30 giugno presentazione del disegno di legge annuale di semplificazione</a:t>
          </a:r>
          <a:endParaRPr lang="en-US" sz="1300" kern="1200" dirty="0">
            <a:latin typeface="Avenir Book"/>
          </a:endParaRPr>
        </a:p>
      </dsp:txBody>
      <dsp:txXfrm>
        <a:off x="2357138" y="1674845"/>
        <a:ext cx="1535292" cy="95326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78EF1C-9196-4584-BA77-A4A91FFB1809}">
      <dsp:nvSpPr>
        <dsp:cNvPr id="0" name=""/>
        <dsp:cNvSpPr/>
      </dsp:nvSpPr>
      <dsp:spPr>
        <a:xfrm>
          <a:off x="0" y="342"/>
          <a:ext cx="4673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CACAC1-87A6-4AC5-9015-F05559BC5429}">
      <dsp:nvSpPr>
        <dsp:cNvPr id="0" name=""/>
        <dsp:cNvSpPr/>
      </dsp:nvSpPr>
      <dsp:spPr>
        <a:xfrm>
          <a:off x="0" y="342"/>
          <a:ext cx="4673600" cy="400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>
              <a:latin typeface="Avenir Book" panose="02000503020000020003"/>
            </a:rPr>
            <a:t>RIORDINO PER SETTORI OMOGENEI</a:t>
          </a:r>
          <a:r>
            <a:rPr lang="it-IT" sz="1200" kern="1200" dirty="0">
              <a:latin typeface="Avenir Book" panose="02000503020000020003"/>
            </a:rPr>
            <a:t> TRAMITE CODICI DI SETTORE O </a:t>
          </a:r>
          <a:r>
            <a:rPr lang="it-IT" sz="1200" b="1" kern="1200" dirty="0">
              <a:latin typeface="Avenir Book" panose="02000503020000020003"/>
            </a:rPr>
            <a:t>TESTI UNICI</a:t>
          </a:r>
          <a:endParaRPr lang="en-US" sz="1200" kern="1200" dirty="0">
            <a:latin typeface="Avenir Book" panose="02000503020000020003"/>
          </a:endParaRPr>
        </a:p>
      </dsp:txBody>
      <dsp:txXfrm>
        <a:off x="0" y="342"/>
        <a:ext cx="4673600" cy="400748"/>
      </dsp:txXfrm>
    </dsp:sp>
    <dsp:sp modelId="{2266134E-42BF-4A56-91AC-933ED31F06B9}">
      <dsp:nvSpPr>
        <dsp:cNvPr id="0" name=""/>
        <dsp:cNvSpPr/>
      </dsp:nvSpPr>
      <dsp:spPr>
        <a:xfrm>
          <a:off x="0" y="401090"/>
          <a:ext cx="4673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1926B0-8D47-4960-8B09-67DA889DA76D}">
      <dsp:nvSpPr>
        <dsp:cNvPr id="0" name=""/>
        <dsp:cNvSpPr/>
      </dsp:nvSpPr>
      <dsp:spPr>
        <a:xfrm>
          <a:off x="0" y="401090"/>
          <a:ext cx="4673600" cy="400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>
              <a:latin typeface="Avenir Book" panose="02000503020000020003"/>
            </a:rPr>
            <a:t>COORDINAMENTO NORMATIVO</a:t>
          </a:r>
          <a:r>
            <a:rPr lang="it-IT" sz="1200" kern="1200" dirty="0">
              <a:latin typeface="Avenir Book" panose="02000503020000020003"/>
            </a:rPr>
            <a:t> FORMALE E SOSTANZIALE</a:t>
          </a:r>
          <a:endParaRPr lang="en-US" sz="1200" kern="1200" dirty="0">
            <a:latin typeface="Avenir Book" panose="02000503020000020003"/>
          </a:endParaRPr>
        </a:p>
      </dsp:txBody>
      <dsp:txXfrm>
        <a:off x="0" y="401090"/>
        <a:ext cx="4673600" cy="400748"/>
      </dsp:txXfrm>
    </dsp:sp>
    <dsp:sp modelId="{08157EAF-A79D-49BB-8C17-11808137F891}">
      <dsp:nvSpPr>
        <dsp:cNvPr id="0" name=""/>
        <dsp:cNvSpPr/>
      </dsp:nvSpPr>
      <dsp:spPr>
        <a:xfrm>
          <a:off x="0" y="801839"/>
          <a:ext cx="4673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E1F293-2F3F-442F-B801-F6EE6EB5D558}">
      <dsp:nvSpPr>
        <dsp:cNvPr id="0" name=""/>
        <dsp:cNvSpPr/>
      </dsp:nvSpPr>
      <dsp:spPr>
        <a:xfrm>
          <a:off x="0" y="801839"/>
          <a:ext cx="4673600" cy="400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>
              <a:latin typeface="Avenir Book" panose="02000503020000020003"/>
            </a:rPr>
            <a:t>PREVISIONE DI </a:t>
          </a:r>
          <a:r>
            <a:rPr lang="it-IT" sz="1200" b="1" kern="1200" dirty="0">
              <a:latin typeface="Avenir Book" panose="02000503020000020003"/>
            </a:rPr>
            <a:t>DISPOSIZIONI DI IMMEDIATA APPLICAZIONE</a:t>
          </a:r>
          <a:r>
            <a:rPr lang="it-IT" sz="1200" kern="1200" dirty="0">
              <a:latin typeface="Avenir Book" panose="02000503020000020003"/>
            </a:rPr>
            <a:t>, RIDUCENDO I RINVII</a:t>
          </a:r>
          <a:endParaRPr lang="en-US" sz="1200" kern="1200" dirty="0">
            <a:latin typeface="Avenir Book" panose="02000503020000020003"/>
          </a:endParaRPr>
        </a:p>
      </dsp:txBody>
      <dsp:txXfrm>
        <a:off x="0" y="801839"/>
        <a:ext cx="4673600" cy="400748"/>
      </dsp:txXfrm>
    </dsp:sp>
    <dsp:sp modelId="{69F7D321-8FE5-4097-A0EA-2EF11B0A79D0}">
      <dsp:nvSpPr>
        <dsp:cNvPr id="0" name=""/>
        <dsp:cNvSpPr/>
      </dsp:nvSpPr>
      <dsp:spPr>
        <a:xfrm>
          <a:off x="0" y="1202587"/>
          <a:ext cx="4673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0C4E08-C952-4233-AA56-B0C5B605B77A}">
      <dsp:nvSpPr>
        <dsp:cNvPr id="0" name=""/>
        <dsp:cNvSpPr/>
      </dsp:nvSpPr>
      <dsp:spPr>
        <a:xfrm>
          <a:off x="0" y="1202587"/>
          <a:ext cx="4673600" cy="400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>
              <a:latin typeface="Avenir Book" panose="02000503020000020003"/>
            </a:rPr>
            <a:t>ABROGAZIONE ESPRESSA</a:t>
          </a:r>
          <a:r>
            <a:rPr lang="it-IT" sz="1200" kern="1200" dirty="0">
              <a:latin typeface="Avenir Book" panose="02000503020000020003"/>
            </a:rPr>
            <a:t> DI NORME OBSOLETE O PRIVE DI EFFICACIA</a:t>
          </a:r>
          <a:endParaRPr lang="en-US" sz="1200" kern="1200" dirty="0">
            <a:latin typeface="Avenir Book" panose="02000503020000020003"/>
          </a:endParaRPr>
        </a:p>
      </dsp:txBody>
      <dsp:txXfrm>
        <a:off x="0" y="1202587"/>
        <a:ext cx="4673600" cy="400748"/>
      </dsp:txXfrm>
    </dsp:sp>
    <dsp:sp modelId="{066DA803-A82D-4FE1-9EFB-89FBBD09391B}">
      <dsp:nvSpPr>
        <dsp:cNvPr id="0" name=""/>
        <dsp:cNvSpPr/>
      </dsp:nvSpPr>
      <dsp:spPr>
        <a:xfrm>
          <a:off x="0" y="1603335"/>
          <a:ext cx="4673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1285D9-F96A-4FDB-A8E3-75555ECAD82C}">
      <dsp:nvSpPr>
        <dsp:cNvPr id="0" name=""/>
        <dsp:cNvSpPr/>
      </dsp:nvSpPr>
      <dsp:spPr>
        <a:xfrm>
          <a:off x="0" y="1603335"/>
          <a:ext cx="4673600" cy="400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>
              <a:latin typeface="Avenir Book" panose="02000503020000020003"/>
            </a:rPr>
            <a:t>SEMPLIFICAZIONE E RIORDINO CON UTILIZZO DI </a:t>
          </a:r>
          <a:r>
            <a:rPr lang="it-IT" sz="1200" b="1" kern="1200" dirty="0">
              <a:latin typeface="Avenir Book" panose="02000503020000020003"/>
            </a:rPr>
            <a:t>TECNOLOGIE AVANZATE</a:t>
          </a:r>
          <a:r>
            <a:rPr lang="it-IT" sz="1200" kern="1200" dirty="0">
              <a:latin typeface="Avenir Book" panose="02000503020000020003"/>
            </a:rPr>
            <a:t> </a:t>
          </a:r>
          <a:endParaRPr lang="en-US" sz="1200" kern="1200" dirty="0">
            <a:latin typeface="Avenir Book" panose="02000503020000020003"/>
          </a:endParaRPr>
        </a:p>
      </dsp:txBody>
      <dsp:txXfrm>
        <a:off x="0" y="1603335"/>
        <a:ext cx="4673600" cy="400748"/>
      </dsp:txXfrm>
    </dsp:sp>
    <dsp:sp modelId="{E2366FD2-3544-4A15-A93D-33EA1445A0D3}">
      <dsp:nvSpPr>
        <dsp:cNvPr id="0" name=""/>
        <dsp:cNvSpPr/>
      </dsp:nvSpPr>
      <dsp:spPr>
        <a:xfrm>
          <a:off x="0" y="2004083"/>
          <a:ext cx="4673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1846EE-344E-4471-8646-1E547B21ED1E}">
      <dsp:nvSpPr>
        <dsp:cNvPr id="0" name=""/>
        <dsp:cNvSpPr/>
      </dsp:nvSpPr>
      <dsp:spPr>
        <a:xfrm>
          <a:off x="0" y="2004083"/>
          <a:ext cx="4673600" cy="400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>
              <a:latin typeface="Avenir Book" panose="02000503020000020003"/>
            </a:rPr>
            <a:t>SEMPLIFICAZIONE DEI </a:t>
          </a:r>
          <a:r>
            <a:rPr lang="it-IT" sz="1200" b="1" kern="1200" dirty="0">
              <a:latin typeface="Avenir Book" panose="02000503020000020003"/>
            </a:rPr>
            <a:t>RAPPORTI PA–CITTADINI–IMPRESE</a:t>
          </a:r>
          <a:endParaRPr lang="en-US" sz="1200" kern="1200" dirty="0">
            <a:latin typeface="Avenir Book" panose="02000503020000020003"/>
          </a:endParaRPr>
        </a:p>
      </dsp:txBody>
      <dsp:txXfrm>
        <a:off x="0" y="2004083"/>
        <a:ext cx="4673600" cy="400748"/>
      </dsp:txXfrm>
    </dsp:sp>
    <dsp:sp modelId="{D6ADC024-EA0F-4278-8876-E679E661F256}">
      <dsp:nvSpPr>
        <dsp:cNvPr id="0" name=""/>
        <dsp:cNvSpPr/>
      </dsp:nvSpPr>
      <dsp:spPr>
        <a:xfrm>
          <a:off x="0" y="2404832"/>
          <a:ext cx="4673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6E4660-D201-4887-8DEF-4ADC503B62F1}">
      <dsp:nvSpPr>
        <dsp:cNvPr id="0" name=""/>
        <dsp:cNvSpPr/>
      </dsp:nvSpPr>
      <dsp:spPr>
        <a:xfrm>
          <a:off x="0" y="2404832"/>
          <a:ext cx="4673600" cy="400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>
              <a:latin typeface="Avenir Book" panose="02000503020000020003"/>
            </a:rPr>
            <a:t>RIDUZIONE DI VINCOLI E ADEMPIMENTI</a:t>
          </a:r>
          <a:r>
            <a:rPr lang="it-IT" sz="1200" kern="1200" dirty="0">
              <a:latin typeface="Avenir Book" panose="02000503020000020003"/>
            </a:rPr>
            <a:t> NON INDISPENSABILI</a:t>
          </a:r>
          <a:endParaRPr lang="en-US" sz="1200" kern="1200" dirty="0">
            <a:latin typeface="Avenir Book" panose="02000503020000020003"/>
          </a:endParaRPr>
        </a:p>
      </dsp:txBody>
      <dsp:txXfrm>
        <a:off x="0" y="2404832"/>
        <a:ext cx="4673600" cy="4007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53573C-D9A1-4C37-92B1-EEDDF492325A}">
      <dsp:nvSpPr>
        <dsp:cNvPr id="0" name=""/>
        <dsp:cNvSpPr/>
      </dsp:nvSpPr>
      <dsp:spPr>
        <a:xfrm>
          <a:off x="214483" y="8400"/>
          <a:ext cx="940607" cy="940607"/>
        </a:xfrm>
        <a:prstGeom prst="ellipse">
          <a:avLst/>
        </a:prstGeom>
        <a:solidFill>
          <a:srgbClr val="2E75B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6CDE4C-8B7E-4D1F-AFAF-822EB6B1978B}">
      <dsp:nvSpPr>
        <dsp:cNvPr id="0" name=""/>
        <dsp:cNvSpPr/>
      </dsp:nvSpPr>
      <dsp:spPr>
        <a:xfrm>
          <a:off x="412010" y="205927"/>
          <a:ext cx="545552" cy="5455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D6AB86-33A1-4FA4-8199-106C9C0FD69E}">
      <dsp:nvSpPr>
        <dsp:cNvPr id="0" name=""/>
        <dsp:cNvSpPr/>
      </dsp:nvSpPr>
      <dsp:spPr>
        <a:xfrm>
          <a:off x="1356649" y="8400"/>
          <a:ext cx="2217147" cy="9406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latin typeface="Avenir Book"/>
            </a:rPr>
            <a:t>Analisi </a:t>
          </a:r>
          <a:r>
            <a:rPr lang="it-IT" sz="1400" b="1" kern="1200" dirty="0">
              <a:latin typeface="Avenir Book"/>
            </a:rPr>
            <a:t>preventiva</a:t>
          </a:r>
          <a:r>
            <a:rPr lang="it-IT" sz="1400" kern="1200" dirty="0">
              <a:latin typeface="Avenir Book"/>
            </a:rPr>
            <a:t> degli effetti </a:t>
          </a:r>
          <a:r>
            <a:rPr lang="it-IT" sz="1400" b="1" kern="1200" dirty="0">
              <a:latin typeface="Avenir Book"/>
            </a:rPr>
            <a:t>ambientali e sociali</a:t>
          </a:r>
          <a:r>
            <a:rPr lang="it-IT" sz="1400" kern="1200" dirty="0">
              <a:latin typeface="Avenir Book"/>
            </a:rPr>
            <a:t> dei disegni di legge </a:t>
          </a:r>
          <a:r>
            <a:rPr lang="it-IT" sz="1400" b="1" kern="1200" dirty="0">
              <a:latin typeface="Avenir Book"/>
            </a:rPr>
            <a:t>sui giovani e sulle generazioni future</a:t>
          </a:r>
          <a:endParaRPr lang="en-US" sz="1400" kern="1200" dirty="0">
            <a:latin typeface="Avenir Book"/>
          </a:endParaRPr>
        </a:p>
      </dsp:txBody>
      <dsp:txXfrm>
        <a:off x="1356649" y="8400"/>
        <a:ext cx="2217147" cy="940607"/>
      </dsp:txXfrm>
    </dsp:sp>
    <dsp:sp modelId="{784D63B4-81EB-4981-A7E9-D4368EFDC328}">
      <dsp:nvSpPr>
        <dsp:cNvPr id="0" name=""/>
        <dsp:cNvSpPr/>
      </dsp:nvSpPr>
      <dsp:spPr>
        <a:xfrm>
          <a:off x="3960117" y="8400"/>
          <a:ext cx="940607" cy="940607"/>
        </a:xfrm>
        <a:prstGeom prst="ellipse">
          <a:avLst/>
        </a:prstGeom>
        <a:solidFill>
          <a:srgbClr val="2E75B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A89FD9-A135-4286-A97D-FC8D44379525}">
      <dsp:nvSpPr>
        <dsp:cNvPr id="0" name=""/>
        <dsp:cNvSpPr/>
      </dsp:nvSpPr>
      <dsp:spPr>
        <a:xfrm>
          <a:off x="4157645" y="205927"/>
          <a:ext cx="545552" cy="5455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97B59B-CA16-4516-A9A6-A524C890A32D}">
      <dsp:nvSpPr>
        <dsp:cNvPr id="0" name=""/>
        <dsp:cNvSpPr/>
      </dsp:nvSpPr>
      <dsp:spPr>
        <a:xfrm>
          <a:off x="4993622" y="8400"/>
          <a:ext cx="2434471" cy="9406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latin typeface="Avenir Book"/>
            </a:rPr>
            <a:t>Integrata </a:t>
          </a:r>
          <a:r>
            <a:rPr lang="it-IT" sz="1400" b="1" kern="1200" dirty="0">
              <a:latin typeface="Avenir Book"/>
            </a:rPr>
            <a:t>nell’analisi di Impatto della Regolamentazione </a:t>
          </a:r>
          <a:r>
            <a:rPr lang="it-IT" sz="1400" kern="1200" dirty="0">
              <a:latin typeface="Avenir Book"/>
            </a:rPr>
            <a:t>(AIR).</a:t>
          </a:r>
          <a:endParaRPr lang="en-US" sz="1400" kern="1200" dirty="0">
            <a:latin typeface="Avenir Book"/>
          </a:endParaRPr>
        </a:p>
      </dsp:txBody>
      <dsp:txXfrm>
        <a:off x="4993622" y="8400"/>
        <a:ext cx="2434471" cy="940607"/>
      </dsp:txXfrm>
    </dsp:sp>
    <dsp:sp modelId="{1C1AF009-8BDE-4372-8F0A-83AE1AF198AE}">
      <dsp:nvSpPr>
        <dsp:cNvPr id="0" name=""/>
        <dsp:cNvSpPr/>
      </dsp:nvSpPr>
      <dsp:spPr>
        <a:xfrm>
          <a:off x="214483" y="1337758"/>
          <a:ext cx="940607" cy="940607"/>
        </a:xfrm>
        <a:prstGeom prst="ellipse">
          <a:avLst/>
        </a:prstGeom>
        <a:solidFill>
          <a:srgbClr val="2E75B6"/>
        </a:solidFill>
        <a:ln>
          <a:solidFill>
            <a:srgbClr val="2E75B6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52336F-6BEC-4A2A-AF64-69B0B433477E}">
      <dsp:nvSpPr>
        <dsp:cNvPr id="0" name=""/>
        <dsp:cNvSpPr/>
      </dsp:nvSpPr>
      <dsp:spPr>
        <a:xfrm>
          <a:off x="412010" y="1535285"/>
          <a:ext cx="545552" cy="5455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E4B66E-667F-441A-88BB-00CDB25C057C}">
      <dsp:nvSpPr>
        <dsp:cNvPr id="0" name=""/>
        <dsp:cNvSpPr/>
      </dsp:nvSpPr>
      <dsp:spPr>
        <a:xfrm>
          <a:off x="1356649" y="1337758"/>
          <a:ext cx="2217147" cy="9406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latin typeface="Avenir Book"/>
            </a:rPr>
            <a:t>Valuta l’impatto a lungo termine</a:t>
          </a:r>
          <a:r>
            <a:rPr lang="it-IT" sz="1400" kern="1200" dirty="0">
              <a:latin typeface="Avenir Book"/>
            </a:rPr>
            <a:t> delle politiche pubbliche</a:t>
          </a:r>
          <a:endParaRPr lang="en-US" sz="1400" kern="1200" dirty="0">
            <a:latin typeface="Avenir Book"/>
          </a:endParaRPr>
        </a:p>
      </dsp:txBody>
      <dsp:txXfrm>
        <a:off x="1356649" y="1337758"/>
        <a:ext cx="2217147" cy="940607"/>
      </dsp:txXfrm>
    </dsp:sp>
    <dsp:sp modelId="{4E4BFCBD-9C05-48D3-8F55-C8358C7A1442}">
      <dsp:nvSpPr>
        <dsp:cNvPr id="0" name=""/>
        <dsp:cNvSpPr/>
      </dsp:nvSpPr>
      <dsp:spPr>
        <a:xfrm>
          <a:off x="3960117" y="1337758"/>
          <a:ext cx="940607" cy="940607"/>
        </a:xfrm>
        <a:prstGeom prst="ellipse">
          <a:avLst/>
        </a:prstGeom>
        <a:solidFill>
          <a:srgbClr val="2E75B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B8F055-1B88-4896-9CAE-9AF866D3FA35}">
      <dsp:nvSpPr>
        <dsp:cNvPr id="0" name=""/>
        <dsp:cNvSpPr/>
      </dsp:nvSpPr>
      <dsp:spPr>
        <a:xfrm>
          <a:off x="4157645" y="1535285"/>
          <a:ext cx="545552" cy="54555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FE103C-F5D1-43CB-9985-A1B39385DE06}">
      <dsp:nvSpPr>
        <dsp:cNvPr id="0" name=""/>
        <dsp:cNvSpPr/>
      </dsp:nvSpPr>
      <dsp:spPr>
        <a:xfrm>
          <a:off x="5102284" y="1337758"/>
          <a:ext cx="2217147" cy="9406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latin typeface="Avenir Book"/>
            </a:rPr>
            <a:t>Integra nel processo legislativo una </a:t>
          </a:r>
          <a:r>
            <a:rPr lang="it-IT" sz="1400" b="1" kern="1200" dirty="0">
              <a:latin typeface="Avenir Book"/>
            </a:rPr>
            <a:t>prospettiva orientata al futuro e alla sostenibilità</a:t>
          </a:r>
          <a:endParaRPr lang="en-US" sz="1400" kern="1200" dirty="0">
            <a:latin typeface="Avenir Book"/>
          </a:endParaRPr>
        </a:p>
      </dsp:txBody>
      <dsp:txXfrm>
        <a:off x="5102284" y="1337758"/>
        <a:ext cx="2217147" cy="94060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31A91A-EAF3-4090-A695-E555CF606BDC}">
      <dsp:nvSpPr>
        <dsp:cNvPr id="0" name=""/>
        <dsp:cNvSpPr/>
      </dsp:nvSpPr>
      <dsp:spPr>
        <a:xfrm>
          <a:off x="0" y="33895"/>
          <a:ext cx="6422560" cy="806298"/>
        </a:xfrm>
        <a:prstGeom prst="roundRect">
          <a:avLst/>
        </a:prstGeom>
        <a:solidFill>
          <a:srgbClr val="5B9BD5"/>
        </a:solidFill>
        <a:ln w="12700" cap="flat" cmpd="sng" algn="ctr">
          <a:solidFill>
            <a:srgbClr val="2E75B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schemeClr val="bg1"/>
              </a:solidFill>
              <a:latin typeface="Avenir Book" panose="02000503020000020003"/>
            </a:rPr>
            <a:t>RIDURRE LO STOCK DELLA </a:t>
          </a:r>
          <a:r>
            <a:rPr lang="it-IT" sz="1600" b="1" kern="1200">
              <a:solidFill>
                <a:schemeClr val="bg1"/>
              </a:solidFill>
              <a:latin typeface="Avenir Book" panose="02000503020000020003"/>
            </a:rPr>
            <a:t>LEGISLAZIONE VIGENTE </a:t>
          </a:r>
          <a:r>
            <a:rPr lang="it-IT" sz="1600" b="1" kern="1200" dirty="0">
              <a:solidFill>
                <a:schemeClr val="bg1"/>
              </a:solidFill>
              <a:latin typeface="Avenir Book" panose="02000503020000020003"/>
            </a:rPr>
            <a:t>PER ELIMINARE SOVRAPPOSIZIONI E INCONGRUENZE </a:t>
          </a:r>
        </a:p>
      </dsp:txBody>
      <dsp:txXfrm>
        <a:off x="39360" y="73255"/>
        <a:ext cx="6343840" cy="727578"/>
      </dsp:txXfrm>
    </dsp:sp>
    <dsp:sp modelId="{47D2C9DD-CB04-4F10-B02A-E5F2FB2D1575}">
      <dsp:nvSpPr>
        <dsp:cNvPr id="0" name=""/>
        <dsp:cNvSpPr/>
      </dsp:nvSpPr>
      <dsp:spPr>
        <a:xfrm>
          <a:off x="0" y="969015"/>
          <a:ext cx="6422560" cy="828800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chemeClr val="bg1"/>
              </a:solidFill>
              <a:latin typeface="Avenir Book" panose="02000503020000020003"/>
            </a:rPr>
            <a:t>INTRODURRE MISURE DI SEMPLIFICAZIONE RIDUCENDO GLI ONERI PER LE IMPRESE ATTRAVERSO C.D. PACCHETTI OMNIBUS</a:t>
          </a:r>
        </a:p>
      </dsp:txBody>
      <dsp:txXfrm>
        <a:off x="40459" y="1009474"/>
        <a:ext cx="6341642" cy="747882"/>
      </dsp:txXfrm>
    </dsp:sp>
    <dsp:sp modelId="{BDE24AEA-A5D9-474C-9FEC-F20F5F14421D}">
      <dsp:nvSpPr>
        <dsp:cNvPr id="0" name=""/>
        <dsp:cNvSpPr/>
      </dsp:nvSpPr>
      <dsp:spPr>
        <a:xfrm>
          <a:off x="0" y="1960532"/>
          <a:ext cx="6422560" cy="741743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rgbClr val="008C4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chemeClr val="bg1"/>
              </a:solidFill>
              <a:latin typeface="Avenir Book" panose="02000503020000020003"/>
            </a:rPr>
            <a:t>MIGLIORARE IL PROCESSO NORMATIVO ATTRAVERSO UN RINNOVATO ACCORDO INTERISTITUZIONALE </a:t>
          </a:r>
        </a:p>
      </dsp:txBody>
      <dsp:txXfrm>
        <a:off x="36209" y="1996741"/>
        <a:ext cx="6350142" cy="6693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EEC428-265F-3646-973F-88A2B13228D0}" type="datetimeFigureOut">
              <a:rPr lang="it-IT" smtClean="0"/>
              <a:t>15/05/2025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51221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377317"/>
            <a:ext cx="2945659" cy="495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25C32-0820-E642-99E7-93A806E8A1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2605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2ACA76-A86E-2163-7426-C86C0053B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8DDE401-9753-54D8-F0F8-DA78361A3E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B025306-9A4C-B852-131C-664F178AA0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92BE9FE-4B12-FD4D-E6DC-CA2B49D319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25C32-0820-E642-99E7-93A806E8A1EF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21950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21587C-8AED-96F2-0EB3-AF9248D7D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B76A010-76E6-86C8-BA81-6DF0507578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0713F8C-7109-220F-9E93-D9E6B6685A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8F4BF6F-92BF-5DAF-F46D-E9FF528EA6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25C32-0820-E642-99E7-93A806E8A1EF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02909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25C32-0820-E642-99E7-93A806E8A1EF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45535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25C32-0820-E642-99E7-93A806E8A1EF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6427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25C32-0820-E642-99E7-93A806E8A1EF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35892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25C32-0820-E642-99E7-93A806E8A1EF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1301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CA56FC-672A-8DD5-208E-C61A6BD43A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2FC7F3C-C4A9-1CC2-C1DF-98CBB127EF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56E7E6DA-770D-C86B-C9A8-54E94F45FB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4D949F3-B07A-9BA5-6201-46A1CF664C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25C32-0820-E642-99E7-93A806E8A1EF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8426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25C32-0820-E642-99E7-93A806E8A1EF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1185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E13E59-5F86-87EF-09BB-F25C17C15A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931BD42-E6E9-307F-BE50-8C31FA5BE0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D3366DC-491D-B7EA-2540-A6DF7DB4CE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11A795B-152C-5F62-098A-49683DB10D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25C32-0820-E642-99E7-93A806E8A1EF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9361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0DA9AF-B2AF-DC0A-D2C3-795C7660C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136844D-9127-A241-CB08-690DF0E4EE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F3B8E7F-8F68-1B62-271B-B4BE915FE0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BDEC0BB-353B-CF05-04F8-6B5563C6A9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25C32-0820-E642-99E7-93A806E8A1EF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654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6831EE-6151-D2E4-8EAA-3FA8AE9F27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3368C3D-9C4F-FB00-DF06-7D95930C56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C1D9B66-D6AD-A6E8-662B-F5E0D72041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D9A7EF5-DA24-0A11-E9C2-2BED5CF555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25C32-0820-E642-99E7-93A806E8A1EF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9082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25C32-0820-E642-99E7-93A806E8A1EF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5864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25C32-0820-E642-99E7-93A806E8A1EF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6336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25C32-0820-E642-99E7-93A806E8A1EF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1061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F63BD-E0F5-6542-B5DE-40EC63BD554D}" type="datetime1">
              <a:rPr lang="it-IT" smtClean="0"/>
              <a:t>15/05/2025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655A-CF02-4774-88F7-42FB9B263C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471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B75B0-BB2F-1D4B-8413-F6F9BCB6E5C3}" type="datetime1">
              <a:rPr lang="it-IT" smtClean="0"/>
              <a:t>15/05/2025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655A-CF02-4774-88F7-42FB9B263C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53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C41F8-C773-244E-979F-3D2B81A6E04E}" type="datetime1">
              <a:rPr lang="it-IT" smtClean="0"/>
              <a:t>15/05/2025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655A-CF02-4774-88F7-42FB9B263C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737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67616-4C98-334B-A892-2F4479A10C90}" type="datetime1">
              <a:rPr lang="it-IT" smtClean="0"/>
              <a:t>15/05/2025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655A-CF02-4774-88F7-42FB9B263C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903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F63BD-E0F5-6542-B5DE-40EC63BD554D}" type="datetime1">
              <a:rPr lang="it-IT" smtClean="0"/>
              <a:t>15/05/2025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655A-CF02-4774-88F7-42FB9B263C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471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3F46-5158-EB4D-9B5E-397C8A4FFE65}" type="datetime1">
              <a:rPr lang="it-IT" smtClean="0"/>
              <a:t>15/05/2025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655A-CF02-4774-88F7-42FB9B263C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167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BB9B-2EC5-234E-A4D5-26BA9B11E1F8}" type="datetime1">
              <a:rPr lang="it-IT" smtClean="0"/>
              <a:t>15/05/2025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655A-CF02-4774-88F7-42FB9B263C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418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22A3B-2090-9342-8CFC-1476DBD759B3}" type="datetime1">
              <a:rPr lang="it-IT" smtClean="0"/>
              <a:t>15/05/2025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655A-CF02-4774-88F7-42FB9B263C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618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F44B-4FB3-A74D-A5DC-BBB9238717B8}" type="datetime1">
              <a:rPr lang="it-IT" smtClean="0"/>
              <a:t>15/05/2025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655A-CF02-4774-88F7-42FB9B263C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529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5CB22-BF32-B84D-AD2B-94A8AA4AACB2}" type="datetime1">
              <a:rPr lang="it-IT" smtClean="0"/>
              <a:t>15/05/2025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655A-CF02-4774-88F7-42FB9B263C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797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4B298-F92E-7040-A8C1-7B27A5CFC825}" type="datetime1">
              <a:rPr lang="it-IT" smtClean="0"/>
              <a:t>15/05/2025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655A-CF02-4774-88F7-42FB9B263C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318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FD843-280E-FB40-A68D-C4C81A41DD0A}" type="datetime1">
              <a:rPr lang="it-IT" smtClean="0"/>
              <a:t>15/05/2025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655A-CF02-4774-88F7-42FB9B263C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814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FE3E4-2620-AF44-BE1B-D8E1F92DFC48}" type="datetime1">
              <a:rPr lang="it-IT" smtClean="0"/>
              <a:t>15/05/2025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4655A-CF02-4774-88F7-42FB9B263C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9833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2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4.png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4.png"/><Relationship Id="rId4" Type="http://schemas.openxmlformats.org/officeDocument/2006/relationships/diagramData" Target="../diagrams/data2.xml"/><Relationship Id="rId9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4.png"/><Relationship Id="rId4" Type="http://schemas.openxmlformats.org/officeDocument/2006/relationships/diagramData" Target="../diagrams/data3.xml"/><Relationship Id="rId9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openxmlformats.org/officeDocument/2006/relationships/diagramQuickStyle" Target="../diagrams/quickStyle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12" Type="http://schemas.openxmlformats.org/officeDocument/2006/relationships/diagramLayout" Target="../diagrams/layou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4.xml"/><Relationship Id="rId11" Type="http://schemas.openxmlformats.org/officeDocument/2006/relationships/diagramData" Target="../diagrams/data5.xml"/><Relationship Id="rId5" Type="http://schemas.openxmlformats.org/officeDocument/2006/relationships/diagramLayout" Target="../diagrams/layout4.xml"/><Relationship Id="rId15" Type="http://schemas.microsoft.com/office/2007/relationships/diagramDrawing" Target="../diagrams/drawing5.xml"/><Relationship Id="rId10" Type="http://schemas.openxmlformats.org/officeDocument/2006/relationships/image" Target="../media/image4.png"/><Relationship Id="rId4" Type="http://schemas.openxmlformats.org/officeDocument/2006/relationships/diagramData" Target="../diagrams/data4.xml"/><Relationship Id="rId9" Type="http://schemas.openxmlformats.org/officeDocument/2006/relationships/image" Target="../media/image5.png"/><Relationship Id="rId14" Type="http://schemas.openxmlformats.org/officeDocument/2006/relationships/diagramColors" Target="../diagrams/colors5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10" Type="http://schemas.openxmlformats.org/officeDocument/2006/relationships/image" Target="../media/image4.png"/><Relationship Id="rId4" Type="http://schemas.openxmlformats.org/officeDocument/2006/relationships/diagramData" Target="../diagrams/data6.xml"/><Relationship Id="rId9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40D367-F85C-E049-B461-336E2757BA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1AD6356-BEAD-10DF-1361-B5E7D1D1F8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052887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9F746FD1-74A8-580C-F02A-82CB68644D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8593" y="702584"/>
            <a:ext cx="7926471" cy="1018591"/>
          </a:xfrm>
        </p:spPr>
        <p:txBody>
          <a:bodyPr>
            <a:noAutofit/>
          </a:bodyPr>
          <a:lstStyle/>
          <a:p>
            <a:r>
              <a:rPr lang="en-US" sz="4000" i="1" dirty="0">
                <a:solidFill>
                  <a:schemeClr val="bg1"/>
                </a:solidFill>
                <a:latin typeface="Titillium Web SemiBold" panose="00000700000000000000" pitchFamily="2" charset="0"/>
                <a:cs typeface="Times New Roman" panose="02020603050405020304" pitchFamily="18" charset="0"/>
              </a:rPr>
              <a:t>Ministro per le </a:t>
            </a:r>
            <a:r>
              <a:rPr lang="en-US" sz="4000" i="1" dirty="0" err="1">
                <a:solidFill>
                  <a:schemeClr val="bg1"/>
                </a:solidFill>
                <a:latin typeface="Titillium Web SemiBold" panose="00000700000000000000" pitchFamily="2" charset="0"/>
                <a:cs typeface="Times New Roman" panose="02020603050405020304" pitchFamily="18" charset="0"/>
              </a:rPr>
              <a:t>riforme</a:t>
            </a:r>
            <a:r>
              <a:rPr lang="en-US" sz="4000" i="1" dirty="0">
                <a:solidFill>
                  <a:schemeClr val="bg1"/>
                </a:solidFill>
                <a:latin typeface="Titillium Web SemiBold" panose="000007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bg1"/>
                </a:solidFill>
                <a:latin typeface="Titillium Web SemiBold" panose="00000700000000000000" pitchFamily="2" charset="0"/>
                <a:cs typeface="Times New Roman" panose="02020603050405020304" pitchFamily="18" charset="0"/>
              </a:rPr>
              <a:t>istituzionali</a:t>
            </a:r>
            <a:r>
              <a:rPr lang="en-US" sz="4000" i="1" dirty="0">
                <a:solidFill>
                  <a:schemeClr val="bg1"/>
                </a:solidFill>
                <a:latin typeface="Titillium Web SemiBold" panose="00000700000000000000" pitchFamily="2" charset="0"/>
                <a:cs typeface="Times New Roman" panose="02020603050405020304" pitchFamily="18" charset="0"/>
              </a:rPr>
              <a:t> </a:t>
            </a:r>
            <a:br>
              <a:rPr lang="en-US" sz="4000" i="1" dirty="0">
                <a:solidFill>
                  <a:schemeClr val="bg1"/>
                </a:solidFill>
                <a:latin typeface="Titillium Web SemiBold" panose="00000700000000000000" pitchFamily="2" charset="0"/>
                <a:cs typeface="Times New Roman" panose="02020603050405020304" pitchFamily="18" charset="0"/>
              </a:rPr>
            </a:br>
            <a:r>
              <a:rPr lang="en-US" sz="4000" i="1" dirty="0">
                <a:solidFill>
                  <a:schemeClr val="bg1"/>
                </a:solidFill>
                <a:latin typeface="Titillium Web SemiBold" panose="00000700000000000000" pitchFamily="2" charset="0"/>
                <a:cs typeface="Times New Roman" panose="02020603050405020304" pitchFamily="18" charset="0"/>
              </a:rPr>
              <a:t>e la </a:t>
            </a:r>
            <a:r>
              <a:rPr lang="en-US" sz="4000" i="1" dirty="0" err="1">
                <a:solidFill>
                  <a:schemeClr val="bg1"/>
                </a:solidFill>
                <a:latin typeface="Titillium Web SemiBold" panose="00000700000000000000" pitchFamily="2" charset="0"/>
                <a:cs typeface="Times New Roman" panose="02020603050405020304" pitchFamily="18" charset="0"/>
              </a:rPr>
              <a:t>semplificazione</a:t>
            </a:r>
            <a:r>
              <a:rPr lang="en-US" sz="4000" i="1" dirty="0">
                <a:solidFill>
                  <a:schemeClr val="bg1"/>
                </a:solidFill>
                <a:latin typeface="Titillium Web SemiBold" panose="000007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bg1"/>
                </a:solidFill>
                <a:latin typeface="Titillium Web SemiBold" panose="00000700000000000000" pitchFamily="2" charset="0"/>
                <a:cs typeface="Times New Roman" panose="02020603050405020304" pitchFamily="18" charset="0"/>
              </a:rPr>
              <a:t>normativa</a:t>
            </a:r>
            <a:endParaRPr lang="it-IT" sz="4000" i="1" dirty="0">
              <a:solidFill>
                <a:schemeClr val="bg1"/>
              </a:solidFill>
              <a:latin typeface="Titillium Web SemiBold" panose="000007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388685F2-F148-E69B-BD3F-74B825B21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655A-CF02-4774-88F7-42FB9B263C13}" type="slidenum">
              <a:rPr lang="it-IT" smtClean="0"/>
              <a:t>1</a:t>
            </a:fld>
            <a:endParaRPr lang="it-IT"/>
          </a:p>
        </p:txBody>
      </p:sp>
      <p:pic>
        <p:nvPicPr>
          <p:cNvPr id="6" name="Immagine 5" descr="Immagine che contiene ago&#10;&#10;Descrizione generata automaticamente">
            <a:extLst>
              <a:ext uri="{FF2B5EF4-FFF2-40B4-BE49-F238E27FC236}">
                <a16:creationId xmlns:a16="http://schemas.microsoft.com/office/drawing/2014/main" id="{7F1A18F2-8EBA-9999-1D30-044803C1AA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6975" t="-6511" r="10194" b="46436"/>
          <a:stretch/>
        </p:blipFill>
        <p:spPr>
          <a:xfrm>
            <a:off x="-856179" y="2334520"/>
            <a:ext cx="10000175" cy="2812548"/>
          </a:xfrm>
          <a:prstGeom prst="rect">
            <a:avLst/>
          </a:prstGeom>
        </p:spPr>
      </p:pic>
      <p:pic>
        <p:nvPicPr>
          <p:cNvPr id="1026" name="Picture 2" descr="Spiegazione dell'emblema della Repubblica Italiana - Archeoares">
            <a:extLst>
              <a:ext uri="{FF2B5EF4-FFF2-40B4-BE49-F238E27FC236}">
                <a16:creationId xmlns:a16="http://schemas.microsoft.com/office/drawing/2014/main" id="{59D5E50F-13C1-1622-07B5-EE87513A2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48" y="418331"/>
            <a:ext cx="1231886" cy="138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0A73CA0-3DE6-BD88-8BB6-38B6A2E99A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2002808"/>
            <a:ext cx="9144000" cy="5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46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136C88-E8CA-2764-7743-EECD51CB91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8884C8A-70A0-B5EA-E90F-FD7967181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655A-CF02-4774-88F7-42FB9B263C13}" type="slidenum">
              <a:rPr lang="it-IT" smtClean="0"/>
              <a:t>10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AD05D27D-670B-7F67-ADD4-BE687057A3AA}"/>
              </a:ext>
            </a:extLst>
          </p:cNvPr>
          <p:cNvSpPr/>
          <p:nvPr/>
        </p:nvSpPr>
        <p:spPr>
          <a:xfrm>
            <a:off x="0" y="0"/>
            <a:ext cx="9144000" cy="78869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C5322123-5992-A4D7-0050-1BE1613A3125}"/>
              </a:ext>
            </a:extLst>
          </p:cNvPr>
          <p:cNvGrpSpPr/>
          <p:nvPr/>
        </p:nvGrpSpPr>
        <p:grpSpPr>
          <a:xfrm>
            <a:off x="309232" y="94006"/>
            <a:ext cx="6518898" cy="655605"/>
            <a:chOff x="171151" y="76368"/>
            <a:chExt cx="6518898" cy="655605"/>
          </a:xfrm>
        </p:grpSpPr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347376F3-B659-3FDA-4B55-1979EC5687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151" y="76368"/>
              <a:ext cx="584627" cy="655605"/>
            </a:xfrm>
            <a:prstGeom prst="rect">
              <a:avLst/>
            </a:prstGeom>
          </p:spPr>
        </p:pic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7847EC4B-3BFA-D329-3C4D-7DD4C32489CB}"/>
                </a:ext>
              </a:extLst>
            </p:cNvPr>
            <p:cNvSpPr/>
            <p:nvPr/>
          </p:nvSpPr>
          <p:spPr>
            <a:xfrm>
              <a:off x="926929" y="254556"/>
              <a:ext cx="576312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400" dirty="0">
                  <a:solidFill>
                    <a:schemeClr val="bg1"/>
                  </a:solidFill>
                  <a:latin typeface="Titillium Web SemiBold" panose="00000700000000000000" pitchFamily="2" charset="0"/>
                </a:rPr>
                <a:t>Ministro per le riforme istituzionali e la semplificazione normativa</a:t>
              </a:r>
            </a:p>
          </p:txBody>
        </p:sp>
      </p:grpSp>
      <p:pic>
        <p:nvPicPr>
          <p:cNvPr id="10" name="Immagine 9">
            <a:extLst>
              <a:ext uri="{FF2B5EF4-FFF2-40B4-BE49-F238E27FC236}">
                <a16:creationId xmlns:a16="http://schemas.microsoft.com/office/drawing/2014/main" id="{F5FF6A8E-B3F0-9B67-1EA1-A2CB4F0889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788697"/>
            <a:ext cx="9144000" cy="50079"/>
          </a:xfrm>
          <a:prstGeom prst="rect">
            <a:avLst/>
          </a:prstGeom>
        </p:spPr>
      </p:pic>
      <p:sp>
        <p:nvSpPr>
          <p:cNvPr id="13" name="Titolo 1">
            <a:extLst>
              <a:ext uri="{FF2B5EF4-FFF2-40B4-BE49-F238E27FC236}">
                <a16:creationId xmlns:a16="http://schemas.microsoft.com/office/drawing/2014/main" id="{D9278308-A0C1-0A4D-9F35-175E6E4FD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15" y="984457"/>
            <a:ext cx="8834766" cy="768296"/>
          </a:xfrm>
        </p:spPr>
        <p:txBody>
          <a:bodyPr>
            <a:noAutofit/>
          </a:bodyPr>
          <a:lstStyle/>
          <a:p>
            <a:r>
              <a:rPr lang="it-IT" sz="2600" b="1" dirty="0">
                <a:latin typeface="Avenir Book" panose="02000503020000020003"/>
              </a:rPr>
              <a:t>Il procedimento di revisione della Costituzione (Art. 138 Cost.)</a:t>
            </a:r>
          </a:p>
        </p:txBody>
      </p:sp>
      <p:pic>
        <p:nvPicPr>
          <p:cNvPr id="11" name="Immagine 10" descr="Immagine che contiene ago&#10;&#10;Descrizione generata automaticamente">
            <a:extLst>
              <a:ext uri="{FF2B5EF4-FFF2-40B4-BE49-F238E27FC236}">
                <a16:creationId xmlns:a16="http://schemas.microsoft.com/office/drawing/2014/main" id="{C9556656-248D-E030-DDF3-ECD70B205C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</a:blip>
          <a:srcRect l="5753" t="3793" r="5753" b="28087"/>
          <a:stretch/>
        </p:blipFill>
        <p:spPr>
          <a:xfrm>
            <a:off x="0" y="1954329"/>
            <a:ext cx="9144000" cy="3189171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53C536B-1306-5435-D363-11CBD6D48647}"/>
              </a:ext>
            </a:extLst>
          </p:cNvPr>
          <p:cNvSpPr txBox="1"/>
          <p:nvPr/>
        </p:nvSpPr>
        <p:spPr>
          <a:xfrm>
            <a:off x="601545" y="1827217"/>
            <a:ext cx="762149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ts val="2360"/>
              </a:lnSpc>
              <a:buFont typeface="Wingdings" panose="05000000000000000000" pitchFamily="2" charset="2"/>
              <a:buChar char="ü"/>
            </a:pPr>
            <a:r>
              <a:rPr lang="it-IT" sz="2000" dirty="0">
                <a:latin typeface="Avenir Book" panose="02000503020000020003" pitchFamily="2" charset="0"/>
                <a:ea typeface="Roboto Medium" panose="02000000000000000000" pitchFamily="2" charset="0"/>
                <a:cs typeface="Open Sans" panose="020B0606030504020204" pitchFamily="34" charset="0"/>
              </a:rPr>
              <a:t>Il procedimento di revisione della Costituzione richiede </a:t>
            </a:r>
            <a:r>
              <a:rPr lang="it-IT" sz="2000" b="1" dirty="0">
                <a:solidFill>
                  <a:srgbClr val="C00000"/>
                </a:solidFill>
                <a:latin typeface="Avenir Book" panose="02000503020000020003" pitchFamily="2" charset="0"/>
                <a:ea typeface="Roboto Medium" panose="02000000000000000000" pitchFamily="2" charset="0"/>
                <a:cs typeface="Open Sans" panose="020B0606030504020204" pitchFamily="34" charset="0"/>
              </a:rPr>
              <a:t>due votazioni </a:t>
            </a:r>
            <a:r>
              <a:rPr lang="it-IT" sz="2000" dirty="0">
                <a:latin typeface="Avenir Book" panose="02000503020000020003" pitchFamily="2" charset="0"/>
                <a:ea typeface="Roboto Medium" panose="02000000000000000000" pitchFamily="2" charset="0"/>
                <a:cs typeface="Open Sans" panose="020B0606030504020204" pitchFamily="34" charset="0"/>
              </a:rPr>
              <a:t>da parte di ciascuna Camera a intervallo non minore di </a:t>
            </a:r>
            <a:r>
              <a:rPr lang="it-IT" sz="2000" dirty="0">
                <a:solidFill>
                  <a:srgbClr val="C00000"/>
                </a:solidFill>
                <a:latin typeface="Avenir Book" panose="02000503020000020003" pitchFamily="2" charset="0"/>
                <a:ea typeface="Roboto Medium" panose="02000000000000000000" pitchFamily="2" charset="0"/>
                <a:cs typeface="Open Sans" panose="020B0606030504020204" pitchFamily="34" charset="0"/>
              </a:rPr>
              <a:t>tre mesi </a:t>
            </a:r>
            <a:r>
              <a:rPr lang="it-IT" sz="2000" dirty="0">
                <a:latin typeface="Avenir Book" panose="02000503020000020003" pitchFamily="2" charset="0"/>
                <a:ea typeface="Roboto Medium" panose="02000000000000000000" pitchFamily="2" charset="0"/>
                <a:cs typeface="Open Sans" panose="020B0606030504020204" pitchFamily="34" charset="0"/>
              </a:rPr>
              <a:t>tra la prima e la seconda votazione.</a:t>
            </a:r>
          </a:p>
          <a:p>
            <a:pPr>
              <a:lnSpc>
                <a:spcPts val="2360"/>
              </a:lnSpc>
            </a:pPr>
            <a:endParaRPr lang="it-IT" sz="2000" b="1" dirty="0">
              <a:latin typeface="Avenir Book" panose="02000503020000020003" pitchFamily="2" charset="0"/>
              <a:ea typeface="Roboto Medium" panose="02000000000000000000" pitchFamily="2" charset="0"/>
              <a:cs typeface="Open Sans" panose="020B0606030504020204" pitchFamily="34" charset="0"/>
            </a:endParaRPr>
          </a:p>
          <a:p>
            <a:pPr marL="285750" indent="-285750">
              <a:lnSpc>
                <a:spcPts val="2360"/>
              </a:lnSpc>
              <a:buFont typeface="Wingdings" panose="05000000000000000000" pitchFamily="2" charset="2"/>
              <a:buChar char="ü"/>
            </a:pPr>
            <a:r>
              <a:rPr lang="it-IT" sz="2000" dirty="0">
                <a:latin typeface="Avenir Book" panose="02000503020000020003" pitchFamily="2" charset="0"/>
                <a:ea typeface="Roboto Medium" panose="02000000000000000000" pitchFamily="2" charset="0"/>
                <a:cs typeface="Open Sans" panose="020B0606030504020204" pitchFamily="34" charset="0"/>
              </a:rPr>
              <a:t>La legge di revisione della Costituzione entra in vigore se nella seconda votazione è raggiunta la maggioranza dei </a:t>
            </a:r>
            <a:r>
              <a:rPr lang="it-IT" sz="2000" dirty="0">
                <a:solidFill>
                  <a:srgbClr val="C00000"/>
                </a:solidFill>
                <a:latin typeface="Avenir Book" panose="02000503020000020003" pitchFamily="2" charset="0"/>
                <a:ea typeface="Roboto Medium" panose="02000000000000000000" pitchFamily="2" charset="0"/>
                <a:cs typeface="Open Sans" panose="020B0606030504020204" pitchFamily="34" charset="0"/>
              </a:rPr>
              <a:t>due terzi</a:t>
            </a:r>
          </a:p>
          <a:p>
            <a:pPr marL="285750" indent="-285750">
              <a:lnSpc>
                <a:spcPts val="2360"/>
              </a:lnSpc>
              <a:buFont typeface="Wingdings" panose="05000000000000000000" pitchFamily="2" charset="2"/>
              <a:buChar char="ü"/>
            </a:pPr>
            <a:endParaRPr lang="it-IT" sz="2000" dirty="0">
              <a:latin typeface="Avenir Book" panose="02000503020000020003" pitchFamily="2" charset="0"/>
              <a:ea typeface="Roboto Medium" panose="02000000000000000000" pitchFamily="2" charset="0"/>
              <a:cs typeface="Open Sans" panose="020B0606030504020204" pitchFamily="34" charset="0"/>
            </a:endParaRPr>
          </a:p>
          <a:p>
            <a:pPr marL="285750" indent="-285750">
              <a:lnSpc>
                <a:spcPts val="2360"/>
              </a:lnSpc>
              <a:buFont typeface="Wingdings" panose="05000000000000000000" pitchFamily="2" charset="2"/>
              <a:buChar char="ü"/>
            </a:pPr>
            <a:r>
              <a:rPr lang="it-IT" sz="2000" dirty="0">
                <a:latin typeface="Avenir Book"/>
                <a:ea typeface="Roboto Medium"/>
                <a:cs typeface="Open Sans"/>
              </a:rPr>
              <a:t>Se la seconda votazione è a maggioranza assoluta è possibile </a:t>
            </a:r>
            <a:r>
              <a:rPr lang="it-IT" sz="2000" dirty="0">
                <a:latin typeface="Avenir Book" panose="02000503020000020003" pitchFamily="2" charset="0"/>
                <a:ea typeface="Roboto Medium" panose="02000000000000000000" pitchFamily="2" charset="0"/>
                <a:cs typeface="Open Sans" panose="020B0606030504020204" pitchFamily="34" charset="0"/>
              </a:rPr>
              <a:t>richiedere sulla legge di revisione un </a:t>
            </a:r>
            <a:r>
              <a:rPr lang="it-IT" sz="2000" dirty="0">
                <a:solidFill>
                  <a:srgbClr val="C00000"/>
                </a:solidFill>
                <a:latin typeface="Avenir Book" panose="02000503020000020003" pitchFamily="2" charset="0"/>
                <a:ea typeface="Roboto Medium" panose="02000000000000000000" pitchFamily="2" charset="0"/>
                <a:cs typeface="Open Sans" panose="020B0606030504020204" pitchFamily="34" charset="0"/>
              </a:rPr>
              <a:t>referendum popolare</a:t>
            </a:r>
            <a:endParaRPr lang="it-IT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26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98F085-E380-5A6F-AE78-AD7D9DBB02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95C19F1-4326-E3C2-F8FA-6A71CDCD6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655A-CF02-4774-88F7-42FB9B263C13}" type="slidenum">
              <a:rPr lang="it-IT" smtClean="0"/>
              <a:t>11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358D7AE6-ACBC-4DF6-3299-3847AE78BC52}"/>
              </a:ext>
            </a:extLst>
          </p:cNvPr>
          <p:cNvSpPr/>
          <p:nvPr/>
        </p:nvSpPr>
        <p:spPr>
          <a:xfrm>
            <a:off x="0" y="0"/>
            <a:ext cx="9144000" cy="78869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50FFB4CC-104A-0AD7-2D8D-85593587AA8C}"/>
              </a:ext>
            </a:extLst>
          </p:cNvPr>
          <p:cNvGrpSpPr/>
          <p:nvPr/>
        </p:nvGrpSpPr>
        <p:grpSpPr>
          <a:xfrm>
            <a:off x="309232" y="94006"/>
            <a:ext cx="6518898" cy="655605"/>
            <a:chOff x="171151" y="76368"/>
            <a:chExt cx="6518898" cy="655605"/>
          </a:xfrm>
        </p:grpSpPr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5CE8225B-BAFA-65A3-3524-C96C233BED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151" y="76368"/>
              <a:ext cx="584627" cy="655605"/>
            </a:xfrm>
            <a:prstGeom prst="rect">
              <a:avLst/>
            </a:prstGeom>
          </p:spPr>
        </p:pic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060CC40C-6273-1B97-8018-62F6B43244AD}"/>
                </a:ext>
              </a:extLst>
            </p:cNvPr>
            <p:cNvSpPr/>
            <p:nvPr/>
          </p:nvSpPr>
          <p:spPr>
            <a:xfrm>
              <a:off x="926929" y="254556"/>
              <a:ext cx="576312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400" dirty="0">
                  <a:solidFill>
                    <a:schemeClr val="bg1"/>
                  </a:solidFill>
                  <a:latin typeface="Titillium Web SemiBold" panose="00000700000000000000" pitchFamily="2" charset="0"/>
                </a:rPr>
                <a:t>Ministro per le riforme istituzionali e la semplificazione normativa</a:t>
              </a:r>
            </a:p>
          </p:txBody>
        </p:sp>
      </p:grpSp>
      <p:pic>
        <p:nvPicPr>
          <p:cNvPr id="10" name="Immagine 9">
            <a:extLst>
              <a:ext uri="{FF2B5EF4-FFF2-40B4-BE49-F238E27FC236}">
                <a16:creationId xmlns:a16="http://schemas.microsoft.com/office/drawing/2014/main" id="{FD57AE79-2C4F-50E3-194A-E08160DD8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788697"/>
            <a:ext cx="9144000" cy="50079"/>
          </a:xfrm>
          <a:prstGeom prst="rect">
            <a:avLst/>
          </a:prstGeom>
        </p:spPr>
      </p:pic>
      <p:sp>
        <p:nvSpPr>
          <p:cNvPr id="13" name="Titolo 1">
            <a:extLst>
              <a:ext uri="{FF2B5EF4-FFF2-40B4-BE49-F238E27FC236}">
                <a16:creationId xmlns:a16="http://schemas.microsoft.com/office/drawing/2014/main" id="{C64AC0A9-3F11-4A7C-CF17-89FB63BC8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87" y="989261"/>
            <a:ext cx="5105623" cy="740430"/>
          </a:xfrm>
        </p:spPr>
        <p:txBody>
          <a:bodyPr>
            <a:normAutofit/>
          </a:bodyPr>
          <a:lstStyle/>
          <a:p>
            <a:pPr algn="ctr"/>
            <a:r>
              <a:rPr lang="it-IT" sz="3000" b="1" dirty="0">
                <a:latin typeface="Avenir Book" panose="02000503020000020003"/>
              </a:rPr>
              <a:t>Come cambia la Costituzione:</a:t>
            </a:r>
            <a:endParaRPr lang="it-IT" sz="3000" b="1" dirty="0">
              <a:solidFill>
                <a:srgbClr val="FF0000"/>
              </a:solidFill>
              <a:latin typeface="Avenir Book" panose="02000503020000020003"/>
            </a:endParaRPr>
          </a:p>
        </p:txBody>
      </p:sp>
      <p:pic>
        <p:nvPicPr>
          <p:cNvPr id="14" name="Immagine 13" descr="Immagine che contiene ago&#10;&#10;Descrizione generata automaticamente">
            <a:extLst>
              <a:ext uri="{FF2B5EF4-FFF2-40B4-BE49-F238E27FC236}">
                <a16:creationId xmlns:a16="http://schemas.microsoft.com/office/drawing/2014/main" id="{BD88F676-7BC4-A60B-A35D-CEFE522457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</a:blip>
          <a:srcRect l="5753" t="3793" r="5753" b="28087"/>
          <a:stretch/>
        </p:blipFill>
        <p:spPr>
          <a:xfrm>
            <a:off x="-8550" y="1954329"/>
            <a:ext cx="9144000" cy="3189171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8DF653E-C856-A16D-DBD4-653E538A2B6D}"/>
              </a:ext>
            </a:extLst>
          </p:cNvPr>
          <p:cNvSpPr txBox="1"/>
          <p:nvPr/>
        </p:nvSpPr>
        <p:spPr>
          <a:xfrm>
            <a:off x="601545" y="1704772"/>
            <a:ext cx="7648437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sz="2400" b="1" kern="100" dirty="0">
                <a:solidFill>
                  <a:srgbClr val="0F4761"/>
                </a:solidFill>
                <a:latin typeface="Avenir Book" panose="02000503020000020003"/>
              </a:rPr>
              <a:t>D.D.L. Cost. </a:t>
            </a:r>
            <a:r>
              <a:rPr lang="it-IT" sz="2400" b="1" kern="100" dirty="0">
                <a:solidFill>
                  <a:srgbClr val="C00000"/>
                </a:solidFill>
                <a:latin typeface="Avenir Book" panose="02000503020000020003"/>
              </a:rPr>
              <a:t>A.C. 1921 </a:t>
            </a:r>
          </a:p>
          <a:p>
            <a:r>
              <a:rPr lang="it-IT" sz="1600" b="1" i="0" dirty="0">
                <a:solidFill>
                  <a:srgbClr val="0F4761"/>
                </a:solidFill>
                <a:effectLst/>
                <a:latin typeface="Titillium Web" panose="00000500000000000000" pitchFamily="2" charset="0"/>
              </a:rPr>
              <a:t>"</a:t>
            </a:r>
            <a:r>
              <a:rPr lang="it-IT" sz="1600" b="1" i="1" dirty="0">
                <a:solidFill>
                  <a:srgbClr val="0F4761"/>
                </a:solidFill>
                <a:effectLst/>
                <a:latin typeface="Avenir Book" panose="02000503020000020003"/>
              </a:rPr>
              <a:t>Modifiche alla parte seconda della Costituzione per l’elezione diretta del Presidente del Consiglio dei ministri, il rafforzamento della stabilità del Governo e l’abolizione della nomina dei senatori a vita da parte del Presidente della Repubblica</a:t>
            </a:r>
            <a:r>
              <a:rPr lang="it-IT" sz="1600" b="1" i="0" dirty="0">
                <a:solidFill>
                  <a:srgbClr val="0F4761"/>
                </a:solidFill>
                <a:effectLst/>
                <a:latin typeface="Titillium Web" panose="00000500000000000000" pitchFamily="2" charset="0"/>
              </a:rPr>
              <a:t>"</a:t>
            </a:r>
            <a:endParaRPr lang="it-IT" sz="2000" dirty="0">
              <a:solidFill>
                <a:srgbClr val="0F4761"/>
              </a:solidFill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9B2E7E78-A850-1023-8FDB-10F998858846}"/>
              </a:ext>
            </a:extLst>
          </p:cNvPr>
          <p:cNvSpPr txBox="1"/>
          <p:nvPr/>
        </p:nvSpPr>
        <p:spPr>
          <a:xfrm>
            <a:off x="739231" y="3223416"/>
            <a:ext cx="7648437" cy="1427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it-IT" sz="2000" dirty="0">
                <a:latin typeface="Avenir Book" panose="02000503020000020003"/>
              </a:rPr>
              <a:t>Approvato in prima deliberazione </a:t>
            </a:r>
            <a:r>
              <a:rPr lang="it-IT" sz="2000" dirty="0">
                <a:solidFill>
                  <a:srgbClr val="C00000"/>
                </a:solidFill>
                <a:latin typeface="Avenir Book" panose="02000503020000020003"/>
              </a:rPr>
              <a:t>dal Senato</a:t>
            </a:r>
            <a:endParaRPr lang="it-IT" sz="2000" dirty="0">
              <a:solidFill>
                <a:srgbClr val="C00000"/>
              </a:solidFill>
              <a:latin typeface="Avenir Book" panose="02000503020000020003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it-IT" sz="2000" dirty="0">
                <a:latin typeface="Avenir Book" panose="02000503020000020003"/>
                <a:ea typeface="Aptos" panose="020B0004020202020204" pitchFamily="34" charset="0"/>
                <a:cs typeface="Aptos" panose="020B0004020202020204" pitchFamily="34" charset="0"/>
              </a:rPr>
              <a:t>Attualmente all’esame della 1^ Commissione Affari costituzionali della Camera dei deputati</a:t>
            </a:r>
            <a:endParaRPr lang="it-IT" sz="2000" dirty="0">
              <a:effectLst/>
              <a:latin typeface="Avenir Book" panose="02000503020000020003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65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A5262E-6EC0-6D5E-5F0C-E6808CD1C4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EBF0BF2-418E-9E1C-4A4B-25BBD7527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655A-CF02-4774-88F7-42FB9B263C13}" type="slidenum">
              <a:rPr lang="it-IT" smtClean="0"/>
              <a:t>12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00363669-4506-F01F-0FC7-3E54BEBE0007}"/>
              </a:ext>
            </a:extLst>
          </p:cNvPr>
          <p:cNvSpPr/>
          <p:nvPr/>
        </p:nvSpPr>
        <p:spPr>
          <a:xfrm>
            <a:off x="0" y="0"/>
            <a:ext cx="9144000" cy="78869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2F20B866-3400-7878-A22E-E1661DD76D36}"/>
              </a:ext>
            </a:extLst>
          </p:cNvPr>
          <p:cNvGrpSpPr/>
          <p:nvPr/>
        </p:nvGrpSpPr>
        <p:grpSpPr>
          <a:xfrm>
            <a:off x="309232" y="94006"/>
            <a:ext cx="6518898" cy="655605"/>
            <a:chOff x="171151" y="76368"/>
            <a:chExt cx="6518898" cy="655605"/>
          </a:xfrm>
        </p:grpSpPr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F889FECB-EE9E-A902-CF7A-BEECDDBF02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151" y="76368"/>
              <a:ext cx="584627" cy="655605"/>
            </a:xfrm>
            <a:prstGeom prst="rect">
              <a:avLst/>
            </a:prstGeom>
          </p:spPr>
        </p:pic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6BC5DC6F-FF22-61BC-604B-328C4B8FAC75}"/>
                </a:ext>
              </a:extLst>
            </p:cNvPr>
            <p:cNvSpPr/>
            <p:nvPr/>
          </p:nvSpPr>
          <p:spPr>
            <a:xfrm>
              <a:off x="926929" y="254556"/>
              <a:ext cx="576312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400" dirty="0">
                  <a:solidFill>
                    <a:schemeClr val="bg1"/>
                  </a:solidFill>
                  <a:latin typeface="Titillium Web SemiBold" panose="00000700000000000000" pitchFamily="2" charset="0"/>
                </a:rPr>
                <a:t>Ministro per le riforme istituzionali e la semplificazione normativa</a:t>
              </a:r>
            </a:p>
          </p:txBody>
        </p:sp>
      </p:grpSp>
      <p:pic>
        <p:nvPicPr>
          <p:cNvPr id="10" name="Immagine 9">
            <a:extLst>
              <a:ext uri="{FF2B5EF4-FFF2-40B4-BE49-F238E27FC236}">
                <a16:creationId xmlns:a16="http://schemas.microsoft.com/office/drawing/2014/main" id="{A290850C-144D-DABF-4E0C-F81B0C418C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788697"/>
            <a:ext cx="9144000" cy="50079"/>
          </a:xfrm>
          <a:prstGeom prst="rect">
            <a:avLst/>
          </a:prstGeom>
        </p:spPr>
      </p:pic>
      <p:pic>
        <p:nvPicPr>
          <p:cNvPr id="14" name="Immagine 13" descr="Immagine che contiene ago&#10;&#10;Descrizione generata automaticamente">
            <a:extLst>
              <a:ext uri="{FF2B5EF4-FFF2-40B4-BE49-F238E27FC236}">
                <a16:creationId xmlns:a16="http://schemas.microsoft.com/office/drawing/2014/main" id="{23F8B71B-3332-E893-5C51-AFFB3BF9AE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</a:blip>
          <a:srcRect l="5753" t="3793" r="5753" b="28087"/>
          <a:stretch/>
        </p:blipFill>
        <p:spPr>
          <a:xfrm>
            <a:off x="-8550" y="1954329"/>
            <a:ext cx="9144000" cy="3189171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4B06491-9F2F-FA07-735F-82FE841EE2AA}"/>
              </a:ext>
            </a:extLst>
          </p:cNvPr>
          <p:cNvSpPr txBox="1"/>
          <p:nvPr/>
        </p:nvSpPr>
        <p:spPr>
          <a:xfrm>
            <a:off x="739231" y="1084863"/>
            <a:ext cx="76484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sz="2800" b="1" kern="100" dirty="0">
                <a:latin typeface="Avenir Book" panose="02000503020000020003"/>
              </a:rPr>
              <a:t>Le principali innovazioni in sintesi: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83B3246-91E8-B1B8-54F5-98083AA40952}"/>
              </a:ext>
            </a:extLst>
          </p:cNvPr>
          <p:cNvSpPr txBox="1"/>
          <p:nvPr/>
        </p:nvSpPr>
        <p:spPr>
          <a:xfrm>
            <a:off x="601545" y="1939437"/>
            <a:ext cx="778612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it-IT" sz="2000" b="1" dirty="0">
                <a:solidFill>
                  <a:srgbClr val="C00000"/>
                </a:solidFill>
                <a:latin typeface="Avenir Book"/>
                <a:ea typeface="Roboto Medium"/>
                <a:cs typeface="Open Sans"/>
              </a:rPr>
              <a:t>Elezione popolare diretta </a:t>
            </a:r>
            <a:r>
              <a:rPr lang="it-IT" sz="2000" dirty="0">
                <a:latin typeface="Avenir Book"/>
                <a:ea typeface="Roboto Medium"/>
                <a:cs typeface="Open Sans"/>
              </a:rPr>
              <a:t>del Presidente del Consiglio.</a:t>
            </a:r>
          </a:p>
          <a:p>
            <a:pPr algn="just">
              <a:buClr>
                <a:srgbClr val="00B0F0"/>
              </a:buClr>
              <a:defRPr/>
            </a:pPr>
            <a:endParaRPr lang="it-IT" sz="2000" dirty="0">
              <a:latin typeface="Avenir Book"/>
              <a:ea typeface="Roboto Medium"/>
              <a:cs typeface="Open Sans"/>
            </a:endParaRPr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it-IT" sz="2000" dirty="0">
                <a:latin typeface="Avenir Book"/>
                <a:ea typeface="Roboto Medium"/>
                <a:cs typeface="Open Sans"/>
              </a:rPr>
              <a:t>Eliminazione a regime dei senatori a vita di nomina presidenziale.</a:t>
            </a:r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it-IT" sz="2000" dirty="0">
              <a:latin typeface="Avenir Book"/>
              <a:ea typeface="Roboto Medium"/>
              <a:cs typeface="Open Sans"/>
            </a:endParaRPr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it-IT" sz="2000" dirty="0">
                <a:latin typeface="Avenir Book"/>
              </a:rPr>
              <a:t>Ampliamento degli atti presidenziali non soggetti a controfirma del Governo.</a:t>
            </a:r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it-IT" sz="2000" dirty="0">
              <a:latin typeface="Avenir Book" panose="02000503020000020003" pitchFamily="2" charset="0"/>
              <a:ea typeface="Roboto Medium" panose="02000000000000000000" pitchFamily="2" charset="0"/>
              <a:cs typeface="Open Sans" panose="020B0606030504020204" pitchFamily="34" charset="0"/>
            </a:endParaRPr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it-IT" sz="2000" dirty="0">
                <a:latin typeface="Avenir Book"/>
              </a:rPr>
              <a:t>Disciplina delle diverse ipotesi di </a:t>
            </a:r>
            <a:r>
              <a:rPr lang="it-IT" sz="2000" dirty="0">
                <a:latin typeface="Avenir Book"/>
                <a:ea typeface="Roboto Medium"/>
                <a:cs typeface="Open Sans"/>
              </a:rPr>
              <a:t>crisi di governo.</a:t>
            </a:r>
          </a:p>
        </p:txBody>
      </p:sp>
    </p:spTree>
    <p:extLst>
      <p:ext uri="{BB962C8B-B14F-4D97-AF65-F5344CB8AC3E}">
        <p14:creationId xmlns:p14="http://schemas.microsoft.com/office/powerpoint/2010/main" val="27721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F09C1A-0F0E-9DCE-F84E-0B81EE71DA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9376018-8FB6-BD47-C4A4-A349ACD72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655A-CF02-4774-88F7-42FB9B263C13}" type="slidenum">
              <a:rPr lang="it-IT" smtClean="0"/>
              <a:t>13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D731A1D-4A16-7382-3F51-19CF074B7DFB}"/>
              </a:ext>
            </a:extLst>
          </p:cNvPr>
          <p:cNvSpPr/>
          <p:nvPr/>
        </p:nvSpPr>
        <p:spPr>
          <a:xfrm>
            <a:off x="0" y="0"/>
            <a:ext cx="9144000" cy="78869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318E07B1-8152-9A53-D7D0-CC4F73729793}"/>
              </a:ext>
            </a:extLst>
          </p:cNvPr>
          <p:cNvGrpSpPr/>
          <p:nvPr/>
        </p:nvGrpSpPr>
        <p:grpSpPr>
          <a:xfrm>
            <a:off x="309232" y="94006"/>
            <a:ext cx="6518898" cy="655605"/>
            <a:chOff x="171151" y="76368"/>
            <a:chExt cx="6518898" cy="655605"/>
          </a:xfrm>
        </p:grpSpPr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38E07C77-183B-C449-6BB4-BAB30D4606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151" y="76368"/>
              <a:ext cx="584627" cy="655605"/>
            </a:xfrm>
            <a:prstGeom prst="rect">
              <a:avLst/>
            </a:prstGeom>
          </p:spPr>
        </p:pic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74CA5D4F-D9DF-6990-0FE7-C956F93C36B5}"/>
                </a:ext>
              </a:extLst>
            </p:cNvPr>
            <p:cNvSpPr/>
            <p:nvPr/>
          </p:nvSpPr>
          <p:spPr>
            <a:xfrm>
              <a:off x="926929" y="254556"/>
              <a:ext cx="576312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400" dirty="0">
                  <a:solidFill>
                    <a:schemeClr val="bg1"/>
                  </a:solidFill>
                  <a:latin typeface="Titillium Web SemiBold" panose="00000700000000000000" pitchFamily="2" charset="0"/>
                </a:rPr>
                <a:t>Ministro per le riforme istituzionali e la semplificazione normativa</a:t>
              </a:r>
            </a:p>
          </p:txBody>
        </p:sp>
      </p:grpSp>
      <p:pic>
        <p:nvPicPr>
          <p:cNvPr id="10" name="Immagine 9">
            <a:extLst>
              <a:ext uri="{FF2B5EF4-FFF2-40B4-BE49-F238E27FC236}">
                <a16:creationId xmlns:a16="http://schemas.microsoft.com/office/drawing/2014/main" id="{BBC8509E-1512-BCB0-4FD1-F6824A71D7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788697"/>
            <a:ext cx="9144000" cy="50079"/>
          </a:xfrm>
          <a:prstGeom prst="rect">
            <a:avLst/>
          </a:prstGeom>
        </p:spPr>
      </p:pic>
      <p:pic>
        <p:nvPicPr>
          <p:cNvPr id="14" name="Immagine 13" descr="Immagine che contiene ago&#10;&#10;Descrizione generata automaticamente">
            <a:extLst>
              <a:ext uri="{FF2B5EF4-FFF2-40B4-BE49-F238E27FC236}">
                <a16:creationId xmlns:a16="http://schemas.microsoft.com/office/drawing/2014/main" id="{A6914AB0-303D-3BCC-7E82-5ACCF92B56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</a:blip>
          <a:srcRect l="5753" t="3793" r="5753" b="28087"/>
          <a:stretch/>
        </p:blipFill>
        <p:spPr>
          <a:xfrm>
            <a:off x="-8550" y="1954329"/>
            <a:ext cx="9144000" cy="3189171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2CDF3BF-5A9E-8FB1-FEEB-A41B371E016C}"/>
              </a:ext>
            </a:extLst>
          </p:cNvPr>
          <p:cNvSpPr txBox="1"/>
          <p:nvPr/>
        </p:nvSpPr>
        <p:spPr>
          <a:xfrm>
            <a:off x="425346" y="1137431"/>
            <a:ext cx="8363054" cy="687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60"/>
              </a:lnSpc>
            </a:pPr>
            <a:r>
              <a:rPr lang="it-IT" sz="2600" b="1" kern="100" dirty="0">
                <a:latin typeface="Avenir Book" panose="02000503020000020003"/>
              </a:rPr>
              <a:t>Il Presidente del Consiglio dei ministri nel D.D.L. di riforma: le novità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2F2E8B3-6A97-FBE1-D1DD-6FC94E574FE9}"/>
              </a:ext>
            </a:extLst>
          </p:cNvPr>
          <p:cNvSpPr txBox="1"/>
          <p:nvPr/>
        </p:nvSpPr>
        <p:spPr>
          <a:xfrm>
            <a:off x="659885" y="1695524"/>
            <a:ext cx="7807129" cy="3157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60"/>
              </a:lnSpc>
            </a:pPr>
            <a:endParaRPr lang="it-IT" sz="2000" dirty="0">
              <a:latin typeface="Avenir Book" panose="02000503020000020003"/>
              <a:ea typeface="Roboto Medium" panose="02000000000000000000" pitchFamily="2" charset="0"/>
              <a:cs typeface="Open Sans" panose="020B0606030504020204" pitchFamily="34" charset="0"/>
            </a:endParaRPr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it-IT" sz="2000" dirty="0">
                <a:latin typeface="Avenir Book"/>
                <a:ea typeface="Roboto Medium"/>
                <a:cs typeface="Open Sans"/>
              </a:rPr>
              <a:t>Il Presidente del Consiglio è eletto direttamente dai cittadini contestualmente all’elezione delle Camere.  </a:t>
            </a:r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it-IT" sz="2000" dirty="0">
              <a:latin typeface="Avenir Book"/>
              <a:ea typeface="Roboto Medium"/>
              <a:cs typeface="Open Sans"/>
            </a:endParaRPr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it-IT" sz="2000" dirty="0">
                <a:latin typeface="Avenir Book"/>
                <a:ea typeface="Roboto Medium"/>
                <a:cs typeface="Open Sans"/>
              </a:rPr>
              <a:t>Deve essere un parlamentare (no a Governi a guida tecnica).</a:t>
            </a:r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it-IT" sz="2000" dirty="0">
              <a:latin typeface="Avenir Book"/>
              <a:ea typeface="Roboto Medium"/>
              <a:cs typeface="Open Sans"/>
            </a:endParaRPr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it-IT" sz="2000" dirty="0">
                <a:latin typeface="Avenir Book"/>
                <a:ea typeface="Roboto Medium"/>
                <a:cs typeface="Open Sans"/>
              </a:rPr>
              <a:t>Non può essere eletto per più di due mandati consecutivi.</a:t>
            </a:r>
            <a:endParaRPr lang="it-IT" sz="2000" dirty="0">
              <a:latin typeface="Avenir Book" panose="02000503020000020003"/>
            </a:endParaRPr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it-IT" sz="2000" dirty="0">
              <a:latin typeface="Avenir Book" panose="02000503020000020003"/>
              <a:ea typeface="Roboto Medium" panose="02000000000000000000" pitchFamily="2" charset="0"/>
              <a:cs typeface="Open Sans" panose="020B0606030504020204" pitchFamily="34" charset="0"/>
            </a:endParaRPr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it-IT" sz="2000" dirty="0">
                <a:latin typeface="Avenir Book" panose="02000503020000020003"/>
                <a:ea typeface="Roboto Medium"/>
                <a:cs typeface="Open Sans"/>
              </a:rPr>
              <a:t>Propone al Presidente della Repubblica non solo la nomina ma anche la revoca dei ministri.</a:t>
            </a:r>
          </a:p>
        </p:txBody>
      </p:sp>
    </p:spTree>
    <p:extLst>
      <p:ext uri="{BB962C8B-B14F-4D97-AF65-F5344CB8AC3E}">
        <p14:creationId xmlns:p14="http://schemas.microsoft.com/office/powerpoint/2010/main" val="395892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4961A9-BF2F-766B-8DA1-7C5AA3A304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489BA1A-065D-6D11-AE64-9B656ECCE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655A-CF02-4774-88F7-42FB9B263C13}" type="slidenum">
              <a:rPr lang="it-IT" smtClean="0"/>
              <a:t>14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D1B928F3-34BF-B342-4795-C9CDAD14E551}"/>
              </a:ext>
            </a:extLst>
          </p:cNvPr>
          <p:cNvSpPr/>
          <p:nvPr/>
        </p:nvSpPr>
        <p:spPr>
          <a:xfrm>
            <a:off x="0" y="0"/>
            <a:ext cx="9144000" cy="78869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314D469E-33AB-B56E-B2A2-EAA12CAAF5C5}"/>
              </a:ext>
            </a:extLst>
          </p:cNvPr>
          <p:cNvGrpSpPr/>
          <p:nvPr/>
        </p:nvGrpSpPr>
        <p:grpSpPr>
          <a:xfrm>
            <a:off x="309232" y="94006"/>
            <a:ext cx="6518898" cy="655605"/>
            <a:chOff x="171151" y="76368"/>
            <a:chExt cx="6518898" cy="655605"/>
          </a:xfrm>
        </p:grpSpPr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69D7B2AA-63C0-B2C1-D453-ACE579B43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151" y="76368"/>
              <a:ext cx="584627" cy="655605"/>
            </a:xfrm>
            <a:prstGeom prst="rect">
              <a:avLst/>
            </a:prstGeom>
          </p:spPr>
        </p:pic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6A5689D3-0B1C-F386-AA27-5C2FD5D36D16}"/>
                </a:ext>
              </a:extLst>
            </p:cNvPr>
            <p:cNvSpPr/>
            <p:nvPr/>
          </p:nvSpPr>
          <p:spPr>
            <a:xfrm>
              <a:off x="926929" y="254556"/>
              <a:ext cx="576312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400" dirty="0">
                  <a:solidFill>
                    <a:schemeClr val="bg1"/>
                  </a:solidFill>
                  <a:latin typeface="Titillium Web SemiBold" panose="00000700000000000000" pitchFamily="2" charset="0"/>
                </a:rPr>
                <a:t>Ministro per le riforme istituzionali e la semplificazione normativa</a:t>
              </a:r>
            </a:p>
          </p:txBody>
        </p:sp>
      </p:grpSp>
      <p:pic>
        <p:nvPicPr>
          <p:cNvPr id="10" name="Immagine 9">
            <a:extLst>
              <a:ext uri="{FF2B5EF4-FFF2-40B4-BE49-F238E27FC236}">
                <a16:creationId xmlns:a16="http://schemas.microsoft.com/office/drawing/2014/main" id="{8ED868D3-6B02-3B40-4CAF-049DAA4DDB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788697"/>
            <a:ext cx="9144000" cy="50079"/>
          </a:xfrm>
          <a:prstGeom prst="rect">
            <a:avLst/>
          </a:prstGeom>
        </p:spPr>
      </p:pic>
      <p:pic>
        <p:nvPicPr>
          <p:cNvPr id="14" name="Immagine 13" descr="Immagine che contiene ago&#10;&#10;Descrizione generata automaticamente">
            <a:extLst>
              <a:ext uri="{FF2B5EF4-FFF2-40B4-BE49-F238E27FC236}">
                <a16:creationId xmlns:a16="http://schemas.microsoft.com/office/drawing/2014/main" id="{81CBEBCC-0DEF-846A-EE18-CD477DF3A3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</a:blip>
          <a:srcRect l="5753" t="3793" r="5753" b="28087"/>
          <a:stretch/>
        </p:blipFill>
        <p:spPr>
          <a:xfrm>
            <a:off x="-8550" y="1954329"/>
            <a:ext cx="9144000" cy="3189171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24CF82F-9E7B-F006-6F79-653D5D0940E7}"/>
              </a:ext>
            </a:extLst>
          </p:cNvPr>
          <p:cNvSpPr txBox="1"/>
          <p:nvPr/>
        </p:nvSpPr>
        <p:spPr>
          <a:xfrm>
            <a:off x="912610" y="1485546"/>
            <a:ext cx="7240790" cy="34163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it-IT" dirty="0">
                <a:latin typeface="Avenir Book"/>
                <a:ea typeface="Roboto Medium"/>
                <a:cs typeface="Open Sans"/>
              </a:rPr>
              <a:t>Mancata doppia fiducia iniziale            scioglimento delle Camere</a:t>
            </a:r>
            <a:endParaRPr lang="it-IT" dirty="0">
              <a:latin typeface="Avenir Book" panose="02000503020000020003" pitchFamily="2" charset="0"/>
              <a:ea typeface="Roboto Medium" panose="02000000000000000000" pitchFamily="2" charset="0"/>
              <a:cs typeface="Open Sans" panose="020B0606030504020204" pitchFamily="34" charset="0"/>
            </a:endParaRPr>
          </a:p>
          <a:p>
            <a:pPr marL="285750" indent="-285750" algn="just">
              <a:buClr>
                <a:srgbClr val="00B0F0"/>
              </a:buClr>
              <a:buFont typeface="Wingdings" panose="05000000000000000000" pitchFamily="2" charset="2"/>
              <a:buChar char="v"/>
              <a:defRPr/>
            </a:pPr>
            <a:endParaRPr lang="it-IT" dirty="0">
              <a:latin typeface="Avenir Book"/>
              <a:ea typeface="Roboto Medium"/>
              <a:cs typeface="Open Sans"/>
            </a:endParaRPr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it-IT" dirty="0">
                <a:latin typeface="Avenir Book"/>
                <a:ea typeface="Roboto Medium"/>
                <a:cs typeface="Open Sans"/>
              </a:rPr>
              <a:t>Mozione di sfiducia al PDC eletto          scioglimento delle Camere</a:t>
            </a:r>
          </a:p>
          <a:p>
            <a:pPr marL="285750" indent="-285750" algn="just">
              <a:buClr>
                <a:srgbClr val="00B0F0"/>
              </a:buClr>
              <a:buFont typeface="Wingdings" panose="05000000000000000000" pitchFamily="2" charset="2"/>
              <a:buChar char="v"/>
              <a:defRPr/>
            </a:pPr>
            <a:endParaRPr lang="it-IT" dirty="0">
              <a:latin typeface="Avenir Book" panose="02000503020000020003" pitchFamily="2" charset="0"/>
              <a:ea typeface="Roboto Medium" panose="02000000000000000000" pitchFamily="2" charset="0"/>
              <a:cs typeface="Open Sans" panose="020B0606030504020204" pitchFamily="34" charset="0"/>
            </a:endParaRPr>
          </a:p>
          <a:p>
            <a:pPr marL="2114550" lvl="4" indent="-2857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it-IT" dirty="0">
                <a:latin typeface="Avenir Book"/>
                <a:ea typeface="Roboto Medium"/>
                <a:cs typeface="Open Sans"/>
              </a:rPr>
              <a:t>Dimissioni del PDC:  entro sette giorni </a:t>
            </a:r>
          </a:p>
          <a:p>
            <a:pPr algn="just">
              <a:buClr>
                <a:srgbClr val="00B0F0"/>
              </a:buClr>
              <a:defRPr/>
            </a:pPr>
            <a:endParaRPr lang="it-IT" dirty="0">
              <a:latin typeface="Avenir Book"/>
              <a:ea typeface="Roboto Medium"/>
              <a:cs typeface="Open Sans"/>
            </a:endParaRPr>
          </a:p>
          <a:p>
            <a:pPr algn="just">
              <a:buClr>
                <a:srgbClr val="00B0F0"/>
              </a:buClr>
              <a:defRPr/>
            </a:pPr>
            <a:endParaRPr lang="it-IT" dirty="0">
              <a:latin typeface="Avenir Book"/>
              <a:ea typeface="Roboto Medium"/>
              <a:cs typeface="Open Sans"/>
            </a:endParaRPr>
          </a:p>
          <a:p>
            <a:pPr marL="285750" indent="-285750" algn="just">
              <a:buClr>
                <a:srgbClr val="00B0F0"/>
              </a:buClr>
              <a:buFont typeface="Wingdings" panose="05000000000000000000" pitchFamily="2" charset="2"/>
              <a:buChar char="v"/>
              <a:defRPr/>
            </a:pPr>
            <a:endParaRPr lang="it-IT" dirty="0">
              <a:latin typeface="Avenir Book"/>
              <a:ea typeface="Roboto Medium"/>
              <a:cs typeface="Open Sans"/>
            </a:endParaRPr>
          </a:p>
          <a:p>
            <a:pPr marL="285750" indent="-285750" algn="just">
              <a:buClr>
                <a:srgbClr val="00B0F0"/>
              </a:buClr>
              <a:buFont typeface="Wingdings" panose="05000000000000000000" pitchFamily="2" charset="2"/>
              <a:buChar char="v"/>
              <a:defRPr/>
            </a:pPr>
            <a:endParaRPr lang="it-IT" dirty="0">
              <a:latin typeface="Avenir Book"/>
              <a:ea typeface="Roboto Medium"/>
              <a:cs typeface="Open Sans"/>
            </a:endParaRPr>
          </a:p>
          <a:p>
            <a:pPr marL="285750" indent="-285750" algn="just">
              <a:buClr>
                <a:srgbClr val="00B0F0"/>
              </a:buClr>
              <a:buFont typeface="Wingdings" panose="05000000000000000000" pitchFamily="2" charset="2"/>
              <a:buChar char="v"/>
              <a:defRPr/>
            </a:pPr>
            <a:endParaRPr lang="it-IT" dirty="0">
              <a:latin typeface="Avenir Book"/>
              <a:ea typeface="Roboto Medium"/>
              <a:cs typeface="Open Sans"/>
            </a:endParaRPr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it-IT" dirty="0">
                <a:latin typeface="Avenir Book"/>
                <a:ea typeface="Roboto Medium"/>
                <a:cs typeface="Open Sans"/>
              </a:rPr>
              <a:t>In caso di morte, impedimento permanente o decadenza, l’incarico è conferito a un parlamentare collegato al PCM eletto.      </a:t>
            </a:r>
            <a:endParaRPr lang="it-IT" dirty="0">
              <a:ea typeface="Calibri"/>
              <a:cs typeface="Calibri"/>
            </a:endParaRPr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67E2F006-D98B-7CD9-1B50-44FDB065F76B}"/>
              </a:ext>
            </a:extLst>
          </p:cNvPr>
          <p:cNvSpPr/>
          <p:nvPr/>
        </p:nvSpPr>
        <p:spPr>
          <a:xfrm>
            <a:off x="4497928" y="1575075"/>
            <a:ext cx="306458" cy="2733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B2ABF24-C821-9448-3CA2-FAC61A825D65}"/>
              </a:ext>
            </a:extLst>
          </p:cNvPr>
          <p:cNvSpPr txBox="1"/>
          <p:nvPr/>
        </p:nvSpPr>
        <p:spPr>
          <a:xfrm>
            <a:off x="1834284" y="3314984"/>
            <a:ext cx="249627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it-IT" sz="1600" dirty="0">
                <a:latin typeface="Avenir Book" panose="02000503020000020003"/>
                <a:ea typeface="Calibri"/>
                <a:cs typeface="Calibri"/>
              </a:rPr>
              <a:t>il PDCM propone lo scioglimento delle Camere al PDR, che lo dispone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C001AB9-AF0A-88C7-D9B2-F9C133E03529}"/>
              </a:ext>
            </a:extLst>
          </p:cNvPr>
          <p:cNvSpPr txBox="1"/>
          <p:nvPr/>
        </p:nvSpPr>
        <p:spPr>
          <a:xfrm>
            <a:off x="5276470" y="3314983"/>
            <a:ext cx="24962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600" dirty="0">
                <a:latin typeface="Avenir Book" panose="02000503020000020003"/>
                <a:ea typeface="Calibri"/>
                <a:cs typeface="Calibri"/>
              </a:rPr>
              <a:t>l’incarico viene conferito a un parlamentare collegato al Presidente eletto</a:t>
            </a:r>
            <a:endParaRPr lang="it-IT" sz="1600" dirty="0">
              <a:latin typeface="Avenir Book" panose="02000503020000020003"/>
            </a:endParaRPr>
          </a:p>
        </p:txBody>
      </p:sp>
      <p:sp>
        <p:nvSpPr>
          <p:cNvPr id="17" name="Freccia a destra 16">
            <a:extLst>
              <a:ext uri="{FF2B5EF4-FFF2-40B4-BE49-F238E27FC236}">
                <a16:creationId xmlns:a16="http://schemas.microsoft.com/office/drawing/2014/main" id="{70A63AE1-D40E-DA6D-9FE7-5FF190FA61E2}"/>
              </a:ext>
            </a:extLst>
          </p:cNvPr>
          <p:cNvSpPr/>
          <p:nvPr/>
        </p:nvSpPr>
        <p:spPr>
          <a:xfrm>
            <a:off x="4512929" y="2118332"/>
            <a:ext cx="306458" cy="2733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ccia angolare bidirezionale 17">
            <a:extLst>
              <a:ext uri="{FF2B5EF4-FFF2-40B4-BE49-F238E27FC236}">
                <a16:creationId xmlns:a16="http://schemas.microsoft.com/office/drawing/2014/main" id="{9067BFE3-6D8B-F021-968B-03BF5882148A}"/>
              </a:ext>
            </a:extLst>
          </p:cNvPr>
          <p:cNvSpPr/>
          <p:nvPr/>
        </p:nvSpPr>
        <p:spPr>
          <a:xfrm rot="18825345" flipV="1">
            <a:off x="4504021" y="2988240"/>
            <a:ext cx="470677" cy="471824"/>
          </a:xfrm>
          <a:prstGeom prst="lef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892F7B91-D8FA-DA66-8D98-3CC7B949E94B}"/>
              </a:ext>
            </a:extLst>
          </p:cNvPr>
          <p:cNvSpPr txBox="1"/>
          <p:nvPr/>
        </p:nvSpPr>
        <p:spPr>
          <a:xfrm>
            <a:off x="-707917" y="1027167"/>
            <a:ext cx="7903537" cy="399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60"/>
              </a:lnSpc>
            </a:pPr>
            <a:r>
              <a:rPr lang="it-IT" sz="2600" b="1" kern="100" dirty="0">
                <a:latin typeface="Avenir Book" panose="02000503020000020003"/>
              </a:rPr>
              <a:t>La disciplina delle crisi di governo</a:t>
            </a:r>
          </a:p>
        </p:txBody>
      </p:sp>
    </p:spTree>
    <p:extLst>
      <p:ext uri="{BB962C8B-B14F-4D97-AF65-F5344CB8AC3E}">
        <p14:creationId xmlns:p14="http://schemas.microsoft.com/office/powerpoint/2010/main" val="358461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7532AD-3BEC-F786-0253-C3979522F5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F8B124-DA5C-8A53-D445-57B693A1E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192" y="865673"/>
            <a:ext cx="6672521" cy="711721"/>
          </a:xfrm>
        </p:spPr>
        <p:txBody>
          <a:bodyPr>
            <a:normAutofit/>
          </a:bodyPr>
          <a:lstStyle/>
          <a:p>
            <a:r>
              <a:rPr lang="it-IT" sz="2400" b="1" dirty="0">
                <a:latin typeface="Avenir Book"/>
              </a:rPr>
              <a:t>La riduzione dello stock della normativa vigente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3724A654-B45E-4C28-1F6B-DD586139E510}"/>
              </a:ext>
            </a:extLst>
          </p:cNvPr>
          <p:cNvSpPr/>
          <p:nvPr/>
        </p:nvSpPr>
        <p:spPr>
          <a:xfrm>
            <a:off x="0" y="0"/>
            <a:ext cx="9144000" cy="78869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70FF6AE0-4A3F-677C-FA43-8D217CBEA896}"/>
              </a:ext>
            </a:extLst>
          </p:cNvPr>
          <p:cNvGrpSpPr/>
          <p:nvPr/>
        </p:nvGrpSpPr>
        <p:grpSpPr>
          <a:xfrm>
            <a:off x="309232" y="94006"/>
            <a:ext cx="6518898" cy="655605"/>
            <a:chOff x="171151" y="76368"/>
            <a:chExt cx="6518898" cy="655605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E979C1BE-A771-1F34-8390-068BCB4302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151" y="76368"/>
              <a:ext cx="584627" cy="655605"/>
            </a:xfrm>
            <a:prstGeom prst="rect">
              <a:avLst/>
            </a:prstGeom>
          </p:spPr>
        </p:pic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E367C91C-C6D9-4A68-50BC-91F16BA71B19}"/>
                </a:ext>
              </a:extLst>
            </p:cNvPr>
            <p:cNvSpPr/>
            <p:nvPr/>
          </p:nvSpPr>
          <p:spPr>
            <a:xfrm>
              <a:off x="926929" y="254556"/>
              <a:ext cx="576312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400" dirty="0">
                  <a:solidFill>
                    <a:schemeClr val="bg1"/>
                  </a:solidFill>
                  <a:latin typeface="Titillium Web SemiBold" panose="00000700000000000000" pitchFamily="2" charset="0"/>
                </a:rPr>
                <a:t>Ministro per le riforme istituzionali e la semplificazione normativa</a:t>
              </a:r>
            </a:p>
          </p:txBody>
        </p:sp>
      </p:grpSp>
      <p:pic>
        <p:nvPicPr>
          <p:cNvPr id="9" name="Immagine 8">
            <a:extLst>
              <a:ext uri="{FF2B5EF4-FFF2-40B4-BE49-F238E27FC236}">
                <a16:creationId xmlns:a16="http://schemas.microsoft.com/office/drawing/2014/main" id="{3B57D03B-D082-FC5C-6FA7-570FE7D7EA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788697"/>
            <a:ext cx="9144000" cy="50079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6220B9F-8D87-347B-0FA7-BECD4179BE48}"/>
              </a:ext>
            </a:extLst>
          </p:cNvPr>
          <p:cNvSpPr txBox="1"/>
          <p:nvPr/>
        </p:nvSpPr>
        <p:spPr>
          <a:xfrm>
            <a:off x="381192" y="1404592"/>
            <a:ext cx="85324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1600" dirty="0">
                <a:solidFill>
                  <a:schemeClr val="accent1">
                    <a:lumMod val="50000"/>
                  </a:schemeClr>
                </a:solidFill>
                <a:latin typeface="Avenir Book" panose="02000503020000020003"/>
                <a:ea typeface="Aptos" panose="020B0004020202020204" pitchFamily="34" charset="0"/>
                <a:cs typeface="Aptos" panose="020B0004020202020204" pitchFamily="34" charset="0"/>
              </a:rPr>
              <a:t>L</a:t>
            </a:r>
            <a:r>
              <a:rPr lang="it-IT" sz="1600" dirty="0">
                <a:solidFill>
                  <a:schemeClr val="accent1">
                    <a:lumMod val="50000"/>
                  </a:schemeClr>
                </a:solidFill>
                <a:effectLst/>
                <a:latin typeface="Avenir Book" panose="02000503020000020003"/>
                <a:ea typeface="Aptos" panose="020B0004020202020204" pitchFamily="34" charset="0"/>
                <a:cs typeface="Aptos" panose="020B0004020202020204" pitchFamily="34" charset="0"/>
              </a:rPr>
              <a:t>egge 7 aprile 2025 n. 56, di iniziativa governativa del </a:t>
            </a: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effectLst/>
                <a:latin typeface="Avenir Book" panose="02000503020000020003"/>
                <a:ea typeface="Aptos" panose="020B0004020202020204" pitchFamily="34" charset="0"/>
                <a:cs typeface="Aptos" panose="020B0004020202020204" pitchFamily="34" charset="0"/>
              </a:rPr>
              <a:t>Ministro per le riforme istituzionali e la semplificazione normativa, </a:t>
            </a:r>
            <a:r>
              <a:rPr lang="it-IT" sz="1600" dirty="0">
                <a:solidFill>
                  <a:schemeClr val="accent1">
                    <a:lumMod val="50000"/>
                  </a:schemeClr>
                </a:solidFill>
                <a:effectLst/>
                <a:latin typeface="Avenir Book" panose="02000503020000020003"/>
                <a:ea typeface="Aptos" panose="020B0004020202020204" pitchFamily="34" charset="0"/>
                <a:cs typeface="Aptos" panose="020B0004020202020204" pitchFamily="34" charset="0"/>
              </a:rPr>
              <a:t>recante "</a:t>
            </a:r>
            <a:r>
              <a:rPr lang="it-IT" sz="1600" i="1" dirty="0">
                <a:solidFill>
                  <a:schemeClr val="accent1">
                    <a:lumMod val="50000"/>
                  </a:schemeClr>
                </a:solidFill>
                <a:effectLst/>
                <a:latin typeface="Avenir Book" panose="02000503020000020003"/>
                <a:ea typeface="Aptos" panose="020B0004020202020204" pitchFamily="34" charset="0"/>
                <a:cs typeface="Aptos" panose="020B0004020202020204" pitchFamily="34" charset="0"/>
              </a:rPr>
              <a:t>Abrogazione di atti normativi prerepubblicani relativi al periodo 1861-1946</a:t>
            </a:r>
            <a:r>
              <a:rPr lang="it-IT" sz="1600" dirty="0">
                <a:solidFill>
                  <a:schemeClr val="accent1">
                    <a:lumMod val="50000"/>
                  </a:schemeClr>
                </a:solidFill>
                <a:effectLst/>
                <a:latin typeface="Avenir Book" panose="02000503020000020003"/>
                <a:ea typeface="Aptos" panose="020B0004020202020204" pitchFamily="34" charset="0"/>
                <a:cs typeface="Aptos" panose="020B0004020202020204" pitchFamily="34" charset="0"/>
              </a:rPr>
              <a:t>"</a:t>
            </a:r>
          </a:p>
        </p:txBody>
      </p:sp>
      <p:pic>
        <p:nvPicPr>
          <p:cNvPr id="3" name="Immagine 2" descr="Immagine che contiene ago&#10;&#10;Descrizione generata automaticamente">
            <a:extLst>
              <a:ext uri="{FF2B5EF4-FFF2-40B4-BE49-F238E27FC236}">
                <a16:creationId xmlns:a16="http://schemas.microsoft.com/office/drawing/2014/main" id="{9EC10E54-9EF8-AE1D-F95D-D51B4AF165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</a:blip>
          <a:srcRect l="5753" t="3793" r="5753" b="28087"/>
          <a:stretch/>
        </p:blipFill>
        <p:spPr>
          <a:xfrm>
            <a:off x="-2" y="1948435"/>
            <a:ext cx="9144000" cy="3189171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0969A9C-1A07-7DF6-EC36-7FDABAA7A1B7}"/>
              </a:ext>
            </a:extLst>
          </p:cNvPr>
          <p:cNvSpPr txBox="1"/>
          <p:nvPr/>
        </p:nvSpPr>
        <p:spPr>
          <a:xfrm>
            <a:off x="414596" y="2207748"/>
            <a:ext cx="599786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Aft>
                <a:spcPts val="12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it-IT" sz="1600" dirty="0">
                <a:effectLst/>
                <a:latin typeface="Avenir Book" panose="02000503020000020003"/>
                <a:ea typeface="Times New Roman" panose="02020603050405020304" pitchFamily="18" charset="0"/>
                <a:cs typeface="Aptos" panose="020B0004020202020204" pitchFamily="34" charset="0"/>
              </a:rPr>
              <a:t>Intervento senza precedenti per ampiezza e analiticità:  </a:t>
            </a:r>
            <a:r>
              <a:rPr lang="it-IT" sz="1600" b="1" dirty="0">
                <a:solidFill>
                  <a:srgbClr val="FF0000"/>
                </a:solidFill>
                <a:effectLst/>
                <a:latin typeface="Avenir Book" panose="02000503020000020003"/>
                <a:ea typeface="Times New Roman" panose="02020603050405020304" pitchFamily="18" charset="0"/>
                <a:cs typeface="Aptos" panose="020B0004020202020204" pitchFamily="34" charset="0"/>
              </a:rPr>
              <a:t>abrogati 30.709 atti emanati dal 1861 al 1946 </a:t>
            </a:r>
            <a:r>
              <a:rPr lang="it-IT" sz="1600" dirty="0">
                <a:effectLst/>
                <a:latin typeface="Avenir Book" panose="02000503020000020003"/>
                <a:ea typeface="Times New Roman" panose="02020603050405020304" pitchFamily="18" charset="0"/>
                <a:cs typeface="Aptos" panose="020B0004020202020204" pitchFamily="34" charset="0"/>
              </a:rPr>
              <a:t>(regi decreti, leggi formali, regi decreti-legge, regi decreti-legislativi, decreti luogotenenziali, decreti legislativi luogotenenziali, decreti-legge luogotenenziali, decreti del Capo del Governo e decreti del Duce del Fascismo, Capo del Governo)</a:t>
            </a:r>
            <a:endParaRPr lang="it-IT" sz="1600" dirty="0">
              <a:effectLst/>
              <a:latin typeface="Avenir Book" panose="02000503020000020003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spcAft>
                <a:spcPts val="12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it-IT" sz="1600" b="1" dirty="0">
                <a:solidFill>
                  <a:srgbClr val="FF0000"/>
                </a:solidFill>
                <a:effectLst/>
                <a:latin typeface="Avenir Book" panose="02000503020000020003"/>
                <a:ea typeface="Times New Roman" panose="02020603050405020304" pitchFamily="18" charset="0"/>
                <a:cs typeface="Aptos" panose="020B0004020202020204" pitchFamily="34" charset="0"/>
              </a:rPr>
              <a:t>Riduzione di circa il </a:t>
            </a:r>
            <a:r>
              <a:rPr lang="it-IT" sz="1600" b="1" dirty="0">
                <a:solidFill>
                  <a:srgbClr val="FF0000"/>
                </a:solidFill>
                <a:latin typeface="Avenir Book" panose="02000503020000020003"/>
                <a:ea typeface="Times New Roman" panose="02020603050405020304" pitchFamily="18" charset="0"/>
                <a:cs typeface="Aptos" panose="020B0004020202020204" pitchFamily="34" charset="0"/>
              </a:rPr>
              <a:t>30</a:t>
            </a:r>
            <a:r>
              <a:rPr lang="it-IT" sz="1600" b="1" dirty="0">
                <a:solidFill>
                  <a:srgbClr val="FF0000"/>
                </a:solidFill>
                <a:effectLst/>
                <a:latin typeface="Avenir Book" panose="02000503020000020003"/>
                <a:ea typeface="Times New Roman" panose="02020603050405020304" pitchFamily="18" charset="0"/>
                <a:cs typeface="Aptos" panose="020B0004020202020204" pitchFamily="34" charset="0"/>
              </a:rPr>
              <a:t>% </a:t>
            </a:r>
            <a:r>
              <a:rPr lang="it-IT" sz="1600" dirty="0">
                <a:effectLst/>
                <a:latin typeface="Avenir Book" panose="02000503020000020003"/>
                <a:ea typeface="Times New Roman" panose="02020603050405020304" pitchFamily="18" charset="0"/>
                <a:cs typeface="Aptos" panose="020B0004020202020204" pitchFamily="34" charset="0"/>
              </a:rPr>
              <a:t>dello stock della normativa statale vigente</a:t>
            </a:r>
            <a:endParaRPr lang="it-IT" sz="1600" dirty="0">
              <a:effectLst/>
              <a:latin typeface="Avenir Book" panose="02000503020000020003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spcAft>
                <a:spcPts val="12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it-IT" sz="1600" dirty="0">
                <a:effectLst/>
                <a:latin typeface="Avenir Book" panose="02000503020000020003"/>
                <a:ea typeface="Times New Roman" panose="02020603050405020304" pitchFamily="18" charset="0"/>
                <a:cs typeface="Aptos" panose="020B0004020202020204" pitchFamily="34" charset="0"/>
              </a:rPr>
              <a:t>Ricorso alla tecnica dell'abrogazione espressa, senza utilizzare clausole di abrogazione implicita, generali e onnicomprensive</a:t>
            </a:r>
            <a:endParaRPr lang="it-IT" sz="1600" dirty="0">
              <a:effectLst/>
              <a:latin typeface="Avenir Book" panose="02000503020000020003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2F5F636-E9B8-182D-7A03-6BBCF9D713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9395" y="2470218"/>
            <a:ext cx="1693846" cy="2401088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2D954B97-045A-CC44-31B9-15E6348CB1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331" y="3026021"/>
            <a:ext cx="1297729" cy="183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1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D377B9-DF31-8B6C-993A-4A4C012879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9ADB5B3-6D0A-5DB0-9CCA-8751651C0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655A-CF02-4774-88F7-42FB9B263C13}" type="slidenum">
              <a:rPr lang="it-IT" smtClean="0"/>
              <a:t>16</a:t>
            </a:fld>
            <a:endParaRPr lang="it-IT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A7DB4073-0E99-0035-44B3-65E24BE9623B}"/>
              </a:ext>
            </a:extLst>
          </p:cNvPr>
          <p:cNvSpPr/>
          <p:nvPr/>
        </p:nvSpPr>
        <p:spPr>
          <a:xfrm>
            <a:off x="0" y="0"/>
            <a:ext cx="9144000" cy="78869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4CA6982D-BCD4-9C1C-5C61-F4B53EEAFC62}"/>
              </a:ext>
            </a:extLst>
          </p:cNvPr>
          <p:cNvGrpSpPr/>
          <p:nvPr/>
        </p:nvGrpSpPr>
        <p:grpSpPr>
          <a:xfrm>
            <a:off x="309232" y="94006"/>
            <a:ext cx="6518898" cy="655605"/>
            <a:chOff x="171151" y="76368"/>
            <a:chExt cx="6518898" cy="655605"/>
          </a:xfrm>
        </p:grpSpPr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035EDC13-6E76-B9C1-73E9-6F871B9948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151" y="76368"/>
              <a:ext cx="584627" cy="655605"/>
            </a:xfrm>
            <a:prstGeom prst="rect">
              <a:avLst/>
            </a:prstGeom>
          </p:spPr>
        </p:pic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36320319-4FD9-FDA5-E6E2-546CF4048119}"/>
                </a:ext>
              </a:extLst>
            </p:cNvPr>
            <p:cNvSpPr/>
            <p:nvPr/>
          </p:nvSpPr>
          <p:spPr>
            <a:xfrm>
              <a:off x="926929" y="254556"/>
              <a:ext cx="576312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400" dirty="0">
                  <a:solidFill>
                    <a:schemeClr val="bg1"/>
                  </a:solidFill>
                  <a:latin typeface="Titillium Web SemiBold" panose="00000700000000000000" pitchFamily="2" charset="0"/>
                </a:rPr>
                <a:t>Ministro per le riforme istituzionali e la semplificazione normativa</a:t>
              </a:r>
            </a:p>
          </p:txBody>
        </p:sp>
      </p:grpSp>
      <p:pic>
        <p:nvPicPr>
          <p:cNvPr id="10" name="Immagine 9">
            <a:extLst>
              <a:ext uri="{FF2B5EF4-FFF2-40B4-BE49-F238E27FC236}">
                <a16:creationId xmlns:a16="http://schemas.microsoft.com/office/drawing/2014/main" id="{F367B384-15FB-12D3-EA77-6AA5F25701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788697"/>
            <a:ext cx="9144000" cy="50079"/>
          </a:xfrm>
          <a:prstGeom prst="rect">
            <a:avLst/>
          </a:prstGeom>
        </p:spPr>
      </p:pic>
      <p:pic>
        <p:nvPicPr>
          <p:cNvPr id="14" name="Immagine 13" descr="Immagine che contiene ago&#10;&#10;Descrizione generata automaticamente">
            <a:extLst>
              <a:ext uri="{FF2B5EF4-FFF2-40B4-BE49-F238E27FC236}">
                <a16:creationId xmlns:a16="http://schemas.microsoft.com/office/drawing/2014/main" id="{08205172-8DDE-2E22-E057-9FBF148C120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20000"/>
          </a:blip>
          <a:srcRect l="5753" t="3793" r="5753" b="28087"/>
          <a:stretch/>
        </p:blipFill>
        <p:spPr>
          <a:xfrm>
            <a:off x="-2" y="1972782"/>
            <a:ext cx="9144000" cy="3189171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E6C41B45-7F81-971E-1A49-388B0FFFD791}"/>
              </a:ext>
            </a:extLst>
          </p:cNvPr>
          <p:cNvSpPr txBox="1"/>
          <p:nvPr/>
        </p:nvSpPr>
        <p:spPr>
          <a:xfrm>
            <a:off x="477806" y="1009499"/>
            <a:ext cx="7903537" cy="399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60"/>
              </a:lnSpc>
            </a:pPr>
            <a:r>
              <a:rPr lang="it-IT" sz="2600" b="1" kern="100" dirty="0">
                <a:latin typeface="Avenir Book" panose="02000503020000020003"/>
              </a:rPr>
              <a:t>Quanti sono gli atti con valore normativo in Italia?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8A6E21E1-429A-0D73-5B56-2EC7415B36E0}"/>
              </a:ext>
            </a:extLst>
          </p:cNvPr>
          <p:cNvSpPr/>
          <p:nvPr/>
        </p:nvSpPr>
        <p:spPr>
          <a:xfrm>
            <a:off x="1759584" y="1857450"/>
            <a:ext cx="3766261" cy="695499"/>
          </a:xfrm>
          <a:prstGeom prst="rect">
            <a:avLst/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t-IT"/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01581475-1C8A-FECD-5BC6-90A7D4B5D3C4}"/>
              </a:ext>
            </a:extLst>
          </p:cNvPr>
          <p:cNvGrpSpPr/>
          <p:nvPr/>
        </p:nvGrpSpPr>
        <p:grpSpPr>
          <a:xfrm>
            <a:off x="879411" y="1503793"/>
            <a:ext cx="1065694" cy="953701"/>
            <a:chOff x="-13728" y="770054"/>
            <a:chExt cx="1082491" cy="1082491"/>
          </a:xfrm>
        </p:grpSpPr>
        <p:sp>
          <p:nvSpPr>
            <p:cNvPr id="13" name="Ovale 12">
              <a:extLst>
                <a:ext uri="{FF2B5EF4-FFF2-40B4-BE49-F238E27FC236}">
                  <a16:creationId xmlns:a16="http://schemas.microsoft.com/office/drawing/2014/main" id="{36A45802-041D-996C-F22C-3D7C6B49F19A}"/>
                </a:ext>
              </a:extLst>
            </p:cNvPr>
            <p:cNvSpPr/>
            <p:nvPr/>
          </p:nvSpPr>
          <p:spPr>
            <a:xfrm>
              <a:off x="-13728" y="770054"/>
              <a:ext cx="1082491" cy="108249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5" name="Ovale 6">
              <a:extLst>
                <a:ext uri="{FF2B5EF4-FFF2-40B4-BE49-F238E27FC236}">
                  <a16:creationId xmlns:a16="http://schemas.microsoft.com/office/drawing/2014/main" id="{B97F25F4-C0CB-DAB6-396E-9F839E05B43D}"/>
                </a:ext>
              </a:extLst>
            </p:cNvPr>
            <p:cNvSpPr txBox="1"/>
            <p:nvPr/>
          </p:nvSpPr>
          <p:spPr>
            <a:xfrm>
              <a:off x="159202" y="934970"/>
              <a:ext cx="765437" cy="7654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800" kern="1200" dirty="0"/>
                <a:t>204.760</a:t>
              </a:r>
            </a:p>
          </p:txBody>
        </p:sp>
      </p:grp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7AC6F0C1-9936-EF6D-4BBC-5734C7D03340}"/>
              </a:ext>
            </a:extLst>
          </p:cNvPr>
          <p:cNvSpPr txBox="1"/>
          <p:nvPr/>
        </p:nvSpPr>
        <p:spPr>
          <a:xfrm>
            <a:off x="2260517" y="1972782"/>
            <a:ext cx="2840594" cy="41351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06680" rIns="106680" bIns="10668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1600" kern="1200" dirty="0">
                <a:latin typeface="Avenir Book" panose="02000503020000020003"/>
              </a:rPr>
              <a:t>Pubblicati</a:t>
            </a:r>
            <a:endParaRPr lang="it-IT" sz="1500" kern="1200" dirty="0">
              <a:latin typeface="Avenir Book" panose="02000503020000020003"/>
            </a:endParaRPr>
          </a:p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1200" kern="1200" dirty="0">
                <a:latin typeface="Avenir Book" panose="02000503020000020003"/>
              </a:rPr>
              <a:t>dal 1861 al 9 maggio 2025</a:t>
            </a:r>
            <a:endParaRPr lang="it-IT" sz="1500" kern="1200" dirty="0">
              <a:latin typeface="Avenir Book" panose="02000503020000020003"/>
            </a:endParaRPr>
          </a:p>
        </p:txBody>
      </p:sp>
      <p:sp>
        <p:nvSpPr>
          <p:cNvPr id="60" name="Rettangolo 59">
            <a:extLst>
              <a:ext uri="{FF2B5EF4-FFF2-40B4-BE49-F238E27FC236}">
                <a16:creationId xmlns:a16="http://schemas.microsoft.com/office/drawing/2014/main" id="{07257D79-AC6D-9AFD-EB85-60A83C058835}"/>
              </a:ext>
            </a:extLst>
          </p:cNvPr>
          <p:cNvSpPr/>
          <p:nvPr/>
        </p:nvSpPr>
        <p:spPr>
          <a:xfrm>
            <a:off x="1759584" y="3019706"/>
            <a:ext cx="3766261" cy="695499"/>
          </a:xfrm>
          <a:prstGeom prst="rect">
            <a:avLst/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t-IT"/>
          </a:p>
        </p:txBody>
      </p:sp>
      <p:grpSp>
        <p:nvGrpSpPr>
          <p:cNvPr id="61" name="Gruppo 60">
            <a:extLst>
              <a:ext uri="{FF2B5EF4-FFF2-40B4-BE49-F238E27FC236}">
                <a16:creationId xmlns:a16="http://schemas.microsoft.com/office/drawing/2014/main" id="{A94C20CC-C593-F0E9-A9D7-5E5A0D2E245F}"/>
              </a:ext>
            </a:extLst>
          </p:cNvPr>
          <p:cNvGrpSpPr/>
          <p:nvPr/>
        </p:nvGrpSpPr>
        <p:grpSpPr>
          <a:xfrm>
            <a:off x="893591" y="2671678"/>
            <a:ext cx="1065694" cy="953701"/>
            <a:chOff x="675" y="776443"/>
            <a:chExt cx="1082491" cy="1082491"/>
          </a:xfrm>
          <a:solidFill>
            <a:srgbClr val="FF0000"/>
          </a:solidFill>
        </p:grpSpPr>
        <p:sp>
          <p:nvSpPr>
            <p:cNvPr id="62" name="Ovale 61">
              <a:extLst>
                <a:ext uri="{FF2B5EF4-FFF2-40B4-BE49-F238E27FC236}">
                  <a16:creationId xmlns:a16="http://schemas.microsoft.com/office/drawing/2014/main" id="{0C729951-2EB9-A0B1-AB9B-016A0CD0B871}"/>
                </a:ext>
              </a:extLst>
            </p:cNvPr>
            <p:cNvSpPr/>
            <p:nvPr/>
          </p:nvSpPr>
          <p:spPr>
            <a:xfrm>
              <a:off x="675" y="776443"/>
              <a:ext cx="1082491" cy="1082491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63" name="Ovale 6">
              <a:extLst>
                <a:ext uri="{FF2B5EF4-FFF2-40B4-BE49-F238E27FC236}">
                  <a16:creationId xmlns:a16="http://schemas.microsoft.com/office/drawing/2014/main" id="{2D590156-5825-3CE2-24C4-DBBA7ED954ED}"/>
                </a:ext>
              </a:extLst>
            </p:cNvPr>
            <p:cNvSpPr txBox="1"/>
            <p:nvPr/>
          </p:nvSpPr>
          <p:spPr>
            <a:xfrm>
              <a:off x="159202" y="934970"/>
              <a:ext cx="765437" cy="76543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dirty="0"/>
                <a:t>124.549</a:t>
              </a:r>
              <a:endParaRPr lang="it-IT" sz="1800" kern="1200" dirty="0"/>
            </a:p>
          </p:txBody>
        </p:sp>
      </p:grpSp>
      <p:sp>
        <p:nvSpPr>
          <p:cNvPr id="64" name="CasellaDiTesto 63">
            <a:extLst>
              <a:ext uri="{FF2B5EF4-FFF2-40B4-BE49-F238E27FC236}">
                <a16:creationId xmlns:a16="http://schemas.microsoft.com/office/drawing/2014/main" id="{E0DCC49D-373B-9DA6-3420-69EE2F188DCF}"/>
              </a:ext>
            </a:extLst>
          </p:cNvPr>
          <p:cNvSpPr txBox="1"/>
          <p:nvPr/>
        </p:nvSpPr>
        <p:spPr>
          <a:xfrm>
            <a:off x="2134606" y="3133103"/>
            <a:ext cx="3132719" cy="41351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06680" rIns="106680" bIns="10668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1600" dirty="0">
                <a:latin typeface="Avenir Book" panose="02000503020000020003"/>
              </a:rPr>
              <a:t>Espressamente abrogati</a:t>
            </a:r>
            <a:endParaRPr lang="it-IT" sz="1600" kern="1200" dirty="0">
              <a:latin typeface="Avenir Book" panose="02000503020000020003"/>
            </a:endParaRPr>
          </a:p>
        </p:txBody>
      </p:sp>
      <p:sp>
        <p:nvSpPr>
          <p:cNvPr id="65" name="Rettangolo 64">
            <a:extLst>
              <a:ext uri="{FF2B5EF4-FFF2-40B4-BE49-F238E27FC236}">
                <a16:creationId xmlns:a16="http://schemas.microsoft.com/office/drawing/2014/main" id="{8328216E-35D1-706F-0B82-865E1DCDCF0C}"/>
              </a:ext>
            </a:extLst>
          </p:cNvPr>
          <p:cNvSpPr/>
          <p:nvPr/>
        </p:nvSpPr>
        <p:spPr>
          <a:xfrm>
            <a:off x="1797684" y="4175807"/>
            <a:ext cx="3766261" cy="695499"/>
          </a:xfrm>
          <a:prstGeom prst="rect">
            <a:avLst/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t-IT"/>
          </a:p>
        </p:txBody>
      </p:sp>
      <p:grpSp>
        <p:nvGrpSpPr>
          <p:cNvPr id="66" name="Gruppo 65">
            <a:extLst>
              <a:ext uri="{FF2B5EF4-FFF2-40B4-BE49-F238E27FC236}">
                <a16:creationId xmlns:a16="http://schemas.microsoft.com/office/drawing/2014/main" id="{F145C5DF-A7E4-4E4B-6507-9C56F5B4549D}"/>
              </a:ext>
            </a:extLst>
          </p:cNvPr>
          <p:cNvGrpSpPr/>
          <p:nvPr/>
        </p:nvGrpSpPr>
        <p:grpSpPr>
          <a:xfrm>
            <a:off x="930710" y="3827778"/>
            <a:ext cx="1065694" cy="953701"/>
            <a:chOff x="675" y="776443"/>
            <a:chExt cx="1082491" cy="1082491"/>
          </a:xfrm>
        </p:grpSpPr>
        <p:sp>
          <p:nvSpPr>
            <p:cNvPr id="67" name="Ovale 66">
              <a:extLst>
                <a:ext uri="{FF2B5EF4-FFF2-40B4-BE49-F238E27FC236}">
                  <a16:creationId xmlns:a16="http://schemas.microsoft.com/office/drawing/2014/main" id="{5DB9FB1F-63E0-9D2C-F76F-C8BEF8979EEE}"/>
                </a:ext>
              </a:extLst>
            </p:cNvPr>
            <p:cNvSpPr/>
            <p:nvPr/>
          </p:nvSpPr>
          <p:spPr>
            <a:xfrm>
              <a:off x="675" y="776443"/>
              <a:ext cx="1082491" cy="1082491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68" name="Ovale 6">
              <a:extLst>
                <a:ext uri="{FF2B5EF4-FFF2-40B4-BE49-F238E27FC236}">
                  <a16:creationId xmlns:a16="http://schemas.microsoft.com/office/drawing/2014/main" id="{B39C31F0-4F30-A74E-8BE3-C11EFDE031E1}"/>
                </a:ext>
              </a:extLst>
            </p:cNvPr>
            <p:cNvSpPr txBox="1"/>
            <p:nvPr/>
          </p:nvSpPr>
          <p:spPr>
            <a:xfrm>
              <a:off x="159202" y="934970"/>
              <a:ext cx="765437" cy="7654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800" kern="1200"/>
                <a:t>80.211</a:t>
              </a:r>
              <a:endParaRPr lang="it-IT" sz="1800" kern="1200" dirty="0"/>
            </a:p>
          </p:txBody>
        </p:sp>
      </p:grpSp>
      <p:sp>
        <p:nvSpPr>
          <p:cNvPr id="69" name="CasellaDiTesto 68">
            <a:extLst>
              <a:ext uri="{FF2B5EF4-FFF2-40B4-BE49-F238E27FC236}">
                <a16:creationId xmlns:a16="http://schemas.microsoft.com/office/drawing/2014/main" id="{ED0E360E-BE39-EA16-4578-FD9AB4D330BC}"/>
              </a:ext>
            </a:extLst>
          </p:cNvPr>
          <p:cNvSpPr txBox="1"/>
          <p:nvPr/>
        </p:nvSpPr>
        <p:spPr>
          <a:xfrm>
            <a:off x="3260818" y="4267109"/>
            <a:ext cx="756372" cy="41351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06680" rIns="106680" bIns="10668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1600" kern="1200" dirty="0">
                <a:latin typeface="Avenir Book" panose="02000503020000020003"/>
              </a:rPr>
              <a:t>Vigenti</a:t>
            </a:r>
            <a:endParaRPr lang="it-IT" sz="1500" kern="1200" dirty="0">
              <a:latin typeface="Avenir Book" panose="02000503020000020003"/>
            </a:endParaRPr>
          </a:p>
        </p:txBody>
      </p:sp>
      <p:sp>
        <p:nvSpPr>
          <p:cNvPr id="70" name="CasellaDiTesto 69">
            <a:extLst>
              <a:ext uri="{FF2B5EF4-FFF2-40B4-BE49-F238E27FC236}">
                <a16:creationId xmlns:a16="http://schemas.microsoft.com/office/drawing/2014/main" id="{1191E395-167C-5E62-813F-74808DA8C8A0}"/>
              </a:ext>
            </a:extLst>
          </p:cNvPr>
          <p:cNvSpPr txBox="1"/>
          <p:nvPr/>
        </p:nvSpPr>
        <p:spPr>
          <a:xfrm>
            <a:off x="5525845" y="1802059"/>
            <a:ext cx="3374315" cy="869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b="1" dirty="0">
                <a:latin typeface="Avenir Book" panose="02000503020000020003"/>
              </a:rPr>
              <a:t>Fonte</a:t>
            </a:r>
            <a:r>
              <a:rPr lang="it-IT" sz="1050" dirty="0">
                <a:latin typeface="Avenir Book" panose="02000503020000020003"/>
              </a:rPr>
              <a:t>: </a:t>
            </a:r>
            <a:r>
              <a:rPr lang="it-IT" sz="1000" dirty="0">
                <a:latin typeface="Avenir Book" panose="02000503020000020003"/>
              </a:rPr>
              <a:t>Normattiva, il portale della normativa </a:t>
            </a:r>
            <a:r>
              <a:rPr lang="it-IT" sz="1000" dirty="0" err="1">
                <a:latin typeface="Avenir Book" panose="02000503020000020003"/>
              </a:rPr>
              <a:t>multivigente</a:t>
            </a:r>
            <a:r>
              <a:rPr lang="it-IT" sz="1000" dirty="0">
                <a:latin typeface="Avenir Book" panose="02000503020000020003"/>
              </a:rPr>
              <a:t> realizzato dal Poligrafico dello Stato per la Presidenza del Consiglio dei ministri, con la collaborazione della Camera dei deputati e del Senato della Repubblica con una sezione speciale dedicata alla Semplificazione normativa. </a:t>
            </a:r>
            <a:endParaRPr lang="it-IT" sz="1050" dirty="0">
              <a:latin typeface="Avenir Book" panose="02000503020000020003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EACA228-F0E1-79C2-A93B-59A89B7A307E}"/>
              </a:ext>
            </a:extLst>
          </p:cNvPr>
          <p:cNvSpPr txBox="1"/>
          <p:nvPr/>
        </p:nvSpPr>
        <p:spPr>
          <a:xfrm>
            <a:off x="5659158" y="4304629"/>
            <a:ext cx="3374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latin typeface="Avenir Book" panose="02000503020000020003"/>
              </a:rPr>
              <a:t>Aggiornamento alla data di entrata in vigore della legge n. 56 del 2025 (9 maggio 2025) </a:t>
            </a:r>
            <a:endParaRPr lang="it-IT" sz="1050" dirty="0">
              <a:latin typeface="Avenir Book" panose="02000503020000020003"/>
            </a:endParaRPr>
          </a:p>
        </p:txBody>
      </p:sp>
    </p:spTree>
    <p:extLst>
      <p:ext uri="{BB962C8B-B14F-4D97-AF65-F5344CB8AC3E}">
        <p14:creationId xmlns:p14="http://schemas.microsoft.com/office/powerpoint/2010/main" val="38054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0AC77-B6FD-9049-F594-61EE6A020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A1CB66A2-282F-2E24-6852-A5D5957BBDF5}"/>
              </a:ext>
            </a:extLst>
          </p:cNvPr>
          <p:cNvSpPr/>
          <p:nvPr/>
        </p:nvSpPr>
        <p:spPr>
          <a:xfrm>
            <a:off x="0" y="10993"/>
            <a:ext cx="9144000" cy="78869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5F3E6ACD-96A8-871B-2E11-9C08169FE632}"/>
              </a:ext>
            </a:extLst>
          </p:cNvPr>
          <p:cNvGrpSpPr/>
          <p:nvPr/>
        </p:nvGrpSpPr>
        <p:grpSpPr>
          <a:xfrm>
            <a:off x="309232" y="94006"/>
            <a:ext cx="6518898" cy="701408"/>
            <a:chOff x="171151" y="76368"/>
            <a:chExt cx="6518898" cy="701408"/>
          </a:xfrm>
        </p:grpSpPr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1679FCF3-4FA4-BE74-EA60-32BE090DD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151" y="76368"/>
              <a:ext cx="584627" cy="655605"/>
            </a:xfrm>
            <a:prstGeom prst="rect">
              <a:avLst/>
            </a:prstGeom>
          </p:spPr>
        </p:pic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63D2BC72-F1B4-3855-6B60-6F8732B0C196}"/>
                </a:ext>
              </a:extLst>
            </p:cNvPr>
            <p:cNvSpPr/>
            <p:nvPr/>
          </p:nvSpPr>
          <p:spPr>
            <a:xfrm>
              <a:off x="926929" y="254556"/>
              <a:ext cx="576312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400" dirty="0">
                  <a:solidFill>
                    <a:schemeClr val="bg1">
                      <a:lumMod val="85000"/>
                    </a:schemeClr>
                  </a:solidFill>
                  <a:latin typeface="Titillium Web SemiBold" panose="00000700000000000000" pitchFamily="2" charset="0"/>
                </a:rPr>
                <a:t>Ministro per le riforme istituzionali e la semplificazione normativa</a:t>
              </a:r>
            </a:p>
          </p:txBody>
        </p:sp>
      </p:grpSp>
      <p:pic>
        <p:nvPicPr>
          <p:cNvPr id="27" name="Immagine 26">
            <a:extLst>
              <a:ext uri="{FF2B5EF4-FFF2-40B4-BE49-F238E27FC236}">
                <a16:creationId xmlns:a16="http://schemas.microsoft.com/office/drawing/2014/main" id="{25958052-A610-0B71-E915-0DF124D083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788697"/>
            <a:ext cx="9144000" cy="50079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A2F73E3-78D4-80AD-F7A2-D4AC890E76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2186923"/>
            <a:ext cx="9144000" cy="121653"/>
          </a:xfrm>
          <a:prstGeom prst="rect">
            <a:avLst/>
          </a:prstGeom>
        </p:spPr>
      </p:pic>
      <p:sp>
        <p:nvSpPr>
          <p:cNvPr id="18" name="Segnaposto numero diapositiva 17">
            <a:extLst>
              <a:ext uri="{FF2B5EF4-FFF2-40B4-BE49-F238E27FC236}">
                <a16:creationId xmlns:a16="http://schemas.microsoft.com/office/drawing/2014/main" id="{4BCA5D65-0E5A-0C55-7478-4CC2C38A9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655A-CF02-4774-88F7-42FB9B263C13}" type="slidenum">
              <a:rPr lang="it-IT" smtClean="0"/>
              <a:t>17</a:t>
            </a:fld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2E2A19D-B5F9-D357-F379-6E5D7905E00C}"/>
              </a:ext>
            </a:extLst>
          </p:cNvPr>
          <p:cNvSpPr txBox="1"/>
          <p:nvPr/>
        </p:nvSpPr>
        <p:spPr>
          <a:xfrm>
            <a:off x="2059849" y="1986139"/>
            <a:ext cx="500026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SEMPLIFICAZIONE NORMATIVA</a:t>
            </a:r>
          </a:p>
        </p:txBody>
      </p:sp>
      <p:pic>
        <p:nvPicPr>
          <p:cNvPr id="4" name="Immagine 3" descr="Immagine che contiene ago&#10;&#10;Descrizione generata automaticamente">
            <a:extLst>
              <a:ext uri="{FF2B5EF4-FFF2-40B4-BE49-F238E27FC236}">
                <a16:creationId xmlns:a16="http://schemas.microsoft.com/office/drawing/2014/main" id="{90FADA76-32C3-EBE4-399F-7ADE678F30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20000"/>
          </a:blip>
          <a:srcRect l="5753" t="3793" r="5753" b="28087"/>
          <a:stretch/>
        </p:blipFill>
        <p:spPr>
          <a:xfrm>
            <a:off x="0" y="1943336"/>
            <a:ext cx="9144000" cy="318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92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>
            <a:extLst>
              <a:ext uri="{FF2B5EF4-FFF2-40B4-BE49-F238E27FC236}">
                <a16:creationId xmlns:a16="http://schemas.microsoft.com/office/drawing/2014/main" id="{99D5FCEC-6E1D-6D19-FAFB-9E8B30D157C1}"/>
              </a:ext>
            </a:extLst>
          </p:cNvPr>
          <p:cNvSpPr/>
          <p:nvPr/>
        </p:nvSpPr>
        <p:spPr>
          <a:xfrm>
            <a:off x="3560291" y="1834153"/>
            <a:ext cx="5496899" cy="23028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ts val="2460"/>
              </a:lnSpc>
              <a:spcBef>
                <a:spcPts val="1200"/>
              </a:spcBef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it-IT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  <a:ea typeface="Roboto Medium" panose="02000000000000000000" pitchFamily="2" charset="0"/>
                <a:cs typeface="Open Sans" panose="020B0606030504020204" pitchFamily="34" charset="0"/>
              </a:rPr>
              <a:t>Eliminare duplicazioni normative e abrogare leggi obsolete o inefficaci </a:t>
            </a:r>
          </a:p>
          <a:p>
            <a:pPr marL="285750" indent="-285750">
              <a:lnSpc>
                <a:spcPts val="2460"/>
              </a:lnSpc>
              <a:spcBef>
                <a:spcPts val="1200"/>
              </a:spcBef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it-IT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  <a:ea typeface="Roboto Medium" panose="02000000000000000000" pitchFamily="2" charset="0"/>
                <a:cs typeface="Open Sans" panose="020B0606030504020204" pitchFamily="34" charset="0"/>
              </a:rPr>
              <a:t>Riordinare le norme per materia con codici di settore e testi unici</a:t>
            </a:r>
          </a:p>
          <a:p>
            <a:pPr marL="285750" indent="-285750">
              <a:lnSpc>
                <a:spcPts val="2460"/>
              </a:lnSpc>
              <a:spcBef>
                <a:spcPts val="1200"/>
              </a:spcBef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it-IT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  <a:ea typeface="Roboto Medium" panose="02000000000000000000" pitchFamily="2" charset="0"/>
                <a:cs typeface="Open Sans" panose="020B0606030504020204" pitchFamily="34" charset="0"/>
              </a:rPr>
              <a:t>Garantire la certezza del diritto e la coerenza dell’ordinamento </a:t>
            </a:r>
          </a:p>
        </p:txBody>
      </p:sp>
      <p:pic>
        <p:nvPicPr>
          <p:cNvPr id="5" name="Immagine 4" descr="Immagine che contiene ago&#10;&#10;Descrizione generata automaticamente">
            <a:extLst>
              <a:ext uri="{FF2B5EF4-FFF2-40B4-BE49-F238E27FC236}">
                <a16:creationId xmlns:a16="http://schemas.microsoft.com/office/drawing/2014/main" id="{8A9BD018-7658-A67F-228B-EC47190BFC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l="5753" t="3793" r="5753" b="28087"/>
          <a:stretch/>
        </p:blipFill>
        <p:spPr>
          <a:xfrm>
            <a:off x="-8550" y="1954329"/>
            <a:ext cx="9144000" cy="3189171"/>
          </a:xfrm>
          <a:prstGeom prst="rect">
            <a:avLst/>
          </a:prstGeom>
        </p:spPr>
      </p:pic>
      <p:sp>
        <p:nvSpPr>
          <p:cNvPr id="21" name="Rettangolo 20">
            <a:extLst>
              <a:ext uri="{FF2B5EF4-FFF2-40B4-BE49-F238E27FC236}">
                <a16:creationId xmlns:a16="http://schemas.microsoft.com/office/drawing/2014/main" id="{FD4A6F75-67D8-4C33-F6E4-14DA7791330A}"/>
              </a:ext>
            </a:extLst>
          </p:cNvPr>
          <p:cNvSpPr/>
          <p:nvPr/>
        </p:nvSpPr>
        <p:spPr>
          <a:xfrm>
            <a:off x="893859" y="1937854"/>
            <a:ext cx="1805027" cy="1340678"/>
          </a:xfrm>
          <a:prstGeom prst="rect">
            <a:avLst/>
          </a:prstGeom>
          <a:solidFill>
            <a:srgbClr val="2E75B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176D054-0BBA-0FDB-664F-5BE555F9D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557" y="943682"/>
            <a:ext cx="7886700" cy="994172"/>
          </a:xfrm>
        </p:spPr>
        <p:txBody>
          <a:bodyPr>
            <a:normAutofit/>
          </a:bodyPr>
          <a:lstStyle/>
          <a:p>
            <a:r>
              <a:rPr lang="it-IT" sz="2800" b="1" dirty="0">
                <a:latin typeface="Avenir Book" panose="02000503020000020003"/>
              </a:rPr>
              <a:t>La semplificazione normativa per: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A3B01C6-7BAD-3D59-9A98-7FE7155EF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655A-CF02-4774-88F7-42FB9B263C13}" type="slidenum">
              <a:rPr lang="it-IT" smtClean="0"/>
              <a:t>18</a:t>
            </a:fld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F1B97E1C-252A-D449-8F92-6D97F2D95965}"/>
              </a:ext>
            </a:extLst>
          </p:cNvPr>
          <p:cNvSpPr/>
          <p:nvPr/>
        </p:nvSpPr>
        <p:spPr>
          <a:xfrm>
            <a:off x="0" y="0"/>
            <a:ext cx="9144000" cy="78869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FF4A2D34-AF14-A803-35E1-B4DA4FA2D4AD}"/>
              </a:ext>
            </a:extLst>
          </p:cNvPr>
          <p:cNvGrpSpPr/>
          <p:nvPr/>
        </p:nvGrpSpPr>
        <p:grpSpPr>
          <a:xfrm>
            <a:off x="309232" y="94006"/>
            <a:ext cx="6518898" cy="701408"/>
            <a:chOff x="171151" y="76368"/>
            <a:chExt cx="6518898" cy="701408"/>
          </a:xfrm>
        </p:grpSpPr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BD057D25-C7B7-CF85-3FFC-CF69F82D3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151" y="76368"/>
              <a:ext cx="584627" cy="655605"/>
            </a:xfrm>
            <a:prstGeom prst="rect">
              <a:avLst/>
            </a:prstGeom>
          </p:spPr>
        </p:pic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8911BE6E-0BCB-AAF5-0811-DB8AA0D51466}"/>
                </a:ext>
              </a:extLst>
            </p:cNvPr>
            <p:cNvSpPr/>
            <p:nvPr/>
          </p:nvSpPr>
          <p:spPr>
            <a:xfrm>
              <a:off x="926929" y="254556"/>
              <a:ext cx="576312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400" dirty="0">
                  <a:solidFill>
                    <a:schemeClr val="bg1">
                      <a:lumMod val="85000"/>
                    </a:schemeClr>
                  </a:solidFill>
                  <a:latin typeface="Titillium Web SemiBold" panose="00000700000000000000" pitchFamily="2" charset="0"/>
                </a:rPr>
                <a:t>Ministro per le riforme istituzionali e la semplificazione normativa</a:t>
              </a:r>
            </a:p>
          </p:txBody>
        </p:sp>
      </p:grpSp>
      <p:pic>
        <p:nvPicPr>
          <p:cNvPr id="16" name="Immagine 15">
            <a:extLst>
              <a:ext uri="{FF2B5EF4-FFF2-40B4-BE49-F238E27FC236}">
                <a16:creationId xmlns:a16="http://schemas.microsoft.com/office/drawing/2014/main" id="{32A0C63B-5297-99B2-3A60-1329A8FFD1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788697"/>
            <a:ext cx="9144000" cy="50079"/>
          </a:xfrm>
          <a:prstGeom prst="rect">
            <a:avLst/>
          </a:prstGeom>
        </p:spPr>
      </p:pic>
      <p:pic>
        <p:nvPicPr>
          <p:cNvPr id="23" name="Elemento grafico 22" descr="Libro aperto contorno">
            <a:extLst>
              <a:ext uri="{FF2B5EF4-FFF2-40B4-BE49-F238E27FC236}">
                <a16:creationId xmlns:a16="http://schemas.microsoft.com/office/drawing/2014/main" id="{CE29D0EA-DC44-334A-0FAA-5A0C90B150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1234" y="1761325"/>
            <a:ext cx="1730276" cy="1730276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DDFFC959-889E-C607-B3A2-12432A5EB8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3678834">
            <a:off x="2320617" y="2346937"/>
            <a:ext cx="1208258" cy="9397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899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Immagine che contiene ago&#10;&#10;Descrizione generata automaticamente">
            <a:extLst>
              <a:ext uri="{FF2B5EF4-FFF2-40B4-BE49-F238E27FC236}">
                <a16:creationId xmlns:a16="http://schemas.microsoft.com/office/drawing/2014/main" id="{C52A850B-3F35-B84C-1EC5-E734E47CF3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5753" t="3793" r="5753" b="28087"/>
          <a:stretch/>
        </p:blipFill>
        <p:spPr>
          <a:xfrm>
            <a:off x="-8550" y="1954329"/>
            <a:ext cx="9144000" cy="3189171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F232931A-BEEF-49A6-19A8-6D023E91E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28" y="795414"/>
            <a:ext cx="7886700" cy="994172"/>
          </a:xfrm>
        </p:spPr>
        <p:txBody>
          <a:bodyPr>
            <a:normAutofit/>
          </a:bodyPr>
          <a:lstStyle/>
          <a:p>
            <a:r>
              <a:rPr lang="it-IT" sz="2800" b="1" dirty="0">
                <a:latin typeface="Avenir Book"/>
              </a:rPr>
              <a:t>Obiettivi della Semplificazione normativa 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C6CA485-F8EC-90A0-F296-2DCD3A616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655A-CF02-4774-88F7-42FB9B263C13}" type="slidenum">
              <a:rPr lang="it-IT" smtClean="0"/>
              <a:t>19</a:t>
            </a:fld>
            <a:endParaRPr lang="it-IT"/>
          </a:p>
        </p:txBody>
      </p:sp>
      <p:pic>
        <p:nvPicPr>
          <p:cNvPr id="1026" name="Picture 2" descr="Obiettivo con una freccia, colpisci il bersaglio. Sfida aziendale e  concetto di raggiungimento degli obiettivi. | Vettore Premium">
            <a:extLst>
              <a:ext uri="{FF2B5EF4-FFF2-40B4-BE49-F238E27FC236}">
                <a16:creationId xmlns:a16="http://schemas.microsoft.com/office/drawing/2014/main" id="{0BA0A011-E1DD-6ABF-6D0E-F76050C618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0" t="6982" b="8905"/>
          <a:stretch/>
        </p:blipFill>
        <p:spPr bwMode="auto">
          <a:xfrm>
            <a:off x="833378" y="1796303"/>
            <a:ext cx="2642142" cy="23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reccia a sinistra 16">
            <a:extLst>
              <a:ext uri="{FF2B5EF4-FFF2-40B4-BE49-F238E27FC236}">
                <a16:creationId xmlns:a16="http://schemas.microsoft.com/office/drawing/2014/main" id="{0FF6C056-FF35-E021-CC49-EFBA0412B21E}"/>
              </a:ext>
            </a:extLst>
          </p:cNvPr>
          <p:cNvSpPr/>
          <p:nvPr/>
        </p:nvSpPr>
        <p:spPr>
          <a:xfrm>
            <a:off x="4072746" y="1531221"/>
            <a:ext cx="4770408" cy="994172"/>
          </a:xfrm>
          <a:prstGeom prst="leftArrow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it-IT" sz="1600" b="1" kern="100" dirty="0">
                <a:effectLst/>
                <a:latin typeface="Avenir Book"/>
                <a:ea typeface="Aptos" panose="020B0004020202020204" pitchFamily="34" charset="0"/>
                <a:cs typeface="Times New Roman" panose="02020603050405020304" pitchFamily="18" charset="0"/>
              </a:rPr>
              <a:t>Agevolare le attività dei cittadini e delle imprese </a:t>
            </a:r>
          </a:p>
        </p:txBody>
      </p:sp>
      <p:sp>
        <p:nvSpPr>
          <p:cNvPr id="18" name="Freccia a sinistra 17">
            <a:extLst>
              <a:ext uri="{FF2B5EF4-FFF2-40B4-BE49-F238E27FC236}">
                <a16:creationId xmlns:a16="http://schemas.microsoft.com/office/drawing/2014/main" id="{BE28CD5B-C969-62A1-3E1B-970F44D8D3CB}"/>
              </a:ext>
            </a:extLst>
          </p:cNvPr>
          <p:cNvSpPr/>
          <p:nvPr/>
        </p:nvSpPr>
        <p:spPr>
          <a:xfrm>
            <a:off x="4072746" y="2605278"/>
            <a:ext cx="4770408" cy="994172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it-IT" sz="1600" b="1" kern="100" dirty="0">
                <a:effectLst/>
                <a:latin typeface="Avenir Book"/>
                <a:ea typeface="Aptos" panose="020B0004020202020204" pitchFamily="34" charset="0"/>
                <a:cs typeface="Times New Roman" panose="02020603050405020304" pitchFamily="18" charset="0"/>
              </a:rPr>
              <a:t>Contribuire allo sviluppo sociale ed economico del Paese</a:t>
            </a:r>
          </a:p>
        </p:txBody>
      </p:sp>
      <p:sp>
        <p:nvSpPr>
          <p:cNvPr id="19" name="Freccia a sinistra 18">
            <a:extLst>
              <a:ext uri="{FF2B5EF4-FFF2-40B4-BE49-F238E27FC236}">
                <a16:creationId xmlns:a16="http://schemas.microsoft.com/office/drawing/2014/main" id="{4D1535F5-F648-28CB-4C7F-AA497CBEBCAF}"/>
              </a:ext>
            </a:extLst>
          </p:cNvPr>
          <p:cNvSpPr/>
          <p:nvPr/>
        </p:nvSpPr>
        <p:spPr>
          <a:xfrm>
            <a:off x="4115878" y="3723830"/>
            <a:ext cx="4727276" cy="994172"/>
          </a:xfrm>
          <a:prstGeom prst="leftArrow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it-IT" sz="1600" b="1" kern="100" dirty="0">
                <a:effectLst/>
                <a:latin typeface="Avenir Book"/>
                <a:ea typeface="Aptos" panose="020B0004020202020204" pitchFamily="34" charset="0"/>
                <a:cs typeface="Times New Roman" panose="02020603050405020304" pitchFamily="18" charset="0"/>
              </a:rPr>
              <a:t>Migliorare la qualità della regolazione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0CEBC728-1B09-1BD0-F9C7-4DE315574694}"/>
              </a:ext>
            </a:extLst>
          </p:cNvPr>
          <p:cNvSpPr/>
          <p:nvPr/>
        </p:nvSpPr>
        <p:spPr>
          <a:xfrm>
            <a:off x="0" y="0"/>
            <a:ext cx="9144000" cy="78869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A5B95D14-40DE-7426-4D7C-23FC7A0383E1}"/>
              </a:ext>
            </a:extLst>
          </p:cNvPr>
          <p:cNvGrpSpPr/>
          <p:nvPr/>
        </p:nvGrpSpPr>
        <p:grpSpPr>
          <a:xfrm>
            <a:off x="309232" y="94006"/>
            <a:ext cx="6518898" cy="701408"/>
            <a:chOff x="171151" y="76368"/>
            <a:chExt cx="6518898" cy="701408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1682AD9A-418B-1426-91CD-36642BD99B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151" y="76368"/>
              <a:ext cx="584627" cy="655605"/>
            </a:xfrm>
            <a:prstGeom prst="rect">
              <a:avLst/>
            </a:prstGeom>
          </p:spPr>
        </p:pic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C643FA31-EDFA-D24A-CECB-4B544525B253}"/>
                </a:ext>
              </a:extLst>
            </p:cNvPr>
            <p:cNvSpPr/>
            <p:nvPr/>
          </p:nvSpPr>
          <p:spPr>
            <a:xfrm>
              <a:off x="926929" y="254556"/>
              <a:ext cx="576312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400" dirty="0">
                  <a:solidFill>
                    <a:schemeClr val="bg1">
                      <a:lumMod val="85000"/>
                    </a:schemeClr>
                  </a:solidFill>
                  <a:latin typeface="Titillium Web SemiBold" panose="00000700000000000000" pitchFamily="2" charset="0"/>
                </a:rPr>
                <a:t>Ministro per le riforme istituzionali e la semplificazione normativa</a:t>
              </a:r>
            </a:p>
          </p:txBody>
        </p:sp>
      </p:grpSp>
      <p:pic>
        <p:nvPicPr>
          <p:cNvPr id="8" name="Immagine 7">
            <a:extLst>
              <a:ext uri="{FF2B5EF4-FFF2-40B4-BE49-F238E27FC236}">
                <a16:creationId xmlns:a16="http://schemas.microsoft.com/office/drawing/2014/main" id="{CD7EAD57-B239-1362-F091-41B648E154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788697"/>
            <a:ext cx="9144000" cy="5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48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ago&#10;&#10;Descrizione generata automaticamente">
            <a:extLst>
              <a:ext uri="{FF2B5EF4-FFF2-40B4-BE49-F238E27FC236}">
                <a16:creationId xmlns:a16="http://schemas.microsoft.com/office/drawing/2014/main" id="{C0CED624-1C34-E31A-772B-4C9785C8DF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5753" t="3793" r="5753" b="28087"/>
          <a:stretch/>
        </p:blipFill>
        <p:spPr>
          <a:xfrm>
            <a:off x="-8550" y="1954329"/>
            <a:ext cx="9144000" cy="3189171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12F961FF-EBBD-5644-2E45-9487D14A3C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38776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8BB8955A-9D36-6EC8-BE88-6609E382333A}"/>
              </a:ext>
            </a:extLst>
          </p:cNvPr>
          <p:cNvSpPr/>
          <p:nvPr/>
        </p:nvSpPr>
        <p:spPr>
          <a:xfrm>
            <a:off x="0" y="0"/>
            <a:ext cx="9144000" cy="78869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23CEE10E-85AD-660D-9A38-ECDEEB6379F2}"/>
              </a:ext>
            </a:extLst>
          </p:cNvPr>
          <p:cNvGrpSpPr/>
          <p:nvPr/>
        </p:nvGrpSpPr>
        <p:grpSpPr>
          <a:xfrm>
            <a:off x="309232" y="94006"/>
            <a:ext cx="6518898" cy="655605"/>
            <a:chOff x="171151" y="76368"/>
            <a:chExt cx="6518898" cy="655605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0BDF1443-F94E-1200-C00C-795C87695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151" y="76368"/>
              <a:ext cx="584627" cy="655605"/>
            </a:xfrm>
            <a:prstGeom prst="rect">
              <a:avLst/>
            </a:prstGeom>
          </p:spPr>
        </p:pic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04AC608D-DC00-3764-F6B4-6983EA7B1F06}"/>
                </a:ext>
              </a:extLst>
            </p:cNvPr>
            <p:cNvSpPr/>
            <p:nvPr/>
          </p:nvSpPr>
          <p:spPr>
            <a:xfrm>
              <a:off x="926929" y="254556"/>
              <a:ext cx="576312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400" dirty="0">
                  <a:solidFill>
                    <a:schemeClr val="bg1"/>
                  </a:solidFill>
                  <a:latin typeface="Titillium Web SemiBold" panose="00000700000000000000" pitchFamily="2" charset="0"/>
                </a:rPr>
                <a:t>Ministro per le riforme istituzionali e la semplificazione normativa</a:t>
              </a:r>
            </a:p>
          </p:txBody>
        </p:sp>
      </p:grpSp>
      <p:pic>
        <p:nvPicPr>
          <p:cNvPr id="10" name="Immagine 9">
            <a:extLst>
              <a:ext uri="{FF2B5EF4-FFF2-40B4-BE49-F238E27FC236}">
                <a16:creationId xmlns:a16="http://schemas.microsoft.com/office/drawing/2014/main" id="{AEDBD833-0786-38DD-8EBB-6C179CAC51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788697"/>
            <a:ext cx="9144000" cy="50079"/>
          </a:xfrm>
          <a:prstGeom prst="rect">
            <a:avLst/>
          </a:prstGeom>
        </p:spPr>
      </p:pic>
      <p:pic>
        <p:nvPicPr>
          <p:cNvPr id="29" name="Immagine 28" descr="Immagine che contiene testo, schermata, Carattere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9B90E7E8-8771-ADAE-6157-AE077447E7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33" y="2530879"/>
            <a:ext cx="2908241" cy="2412694"/>
          </a:xfrm>
          <a:prstGeom prst="rect">
            <a:avLst/>
          </a:prstGeom>
        </p:spPr>
      </p:pic>
      <p:pic>
        <p:nvPicPr>
          <p:cNvPr id="27" name="Immagine 26" descr="Immagine che contiene testo, schermata, grafica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088CE518-D3E9-9C8A-7508-CD90484415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5" y="916370"/>
            <a:ext cx="2908241" cy="2411712"/>
          </a:xfrm>
          <a:prstGeom prst="rect">
            <a:avLst/>
          </a:prstGeom>
        </p:spPr>
      </p:pic>
      <p:pic>
        <p:nvPicPr>
          <p:cNvPr id="23" name="Immagine 22" descr="Immagine che contiene testo, Carattere, schermata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9FBD9E75-A963-5EE7-74F9-E17BE33D141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303" y="1468639"/>
            <a:ext cx="2869433" cy="241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66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CE2B97-C81F-55AB-D89D-59DCB551A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Immagine che contiene ago&#10;&#10;Descrizione generata automaticamente">
            <a:extLst>
              <a:ext uri="{FF2B5EF4-FFF2-40B4-BE49-F238E27FC236}">
                <a16:creationId xmlns:a16="http://schemas.microsoft.com/office/drawing/2014/main" id="{8A48D3D9-A6AE-3AB9-E030-E12A5C891A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l="5753" t="3793" r="5753" b="28087"/>
          <a:stretch/>
        </p:blipFill>
        <p:spPr>
          <a:xfrm>
            <a:off x="-8550" y="1954329"/>
            <a:ext cx="9144000" cy="3189171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0BD84134-0AE2-4888-58B8-D96DD819A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232" y="733193"/>
            <a:ext cx="8781692" cy="994172"/>
          </a:xfrm>
        </p:spPr>
        <p:txBody>
          <a:bodyPr>
            <a:normAutofit/>
          </a:bodyPr>
          <a:lstStyle/>
          <a:p>
            <a:r>
              <a:rPr lang="it-IT" sz="2800" b="1" dirty="0">
                <a:latin typeface="Avenir Book"/>
              </a:rPr>
              <a:t>La Struttura di missione per la semplificazione normativa 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7061B59-16AC-7939-6AEB-7C99DED55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655A-CF02-4774-88F7-42FB9B263C13}" type="slidenum">
              <a:rPr lang="it-IT" smtClean="0"/>
              <a:t>20</a:t>
            </a:fld>
            <a:endParaRPr lang="it-IT"/>
          </a:p>
        </p:txBody>
      </p:sp>
      <p:graphicFrame>
        <p:nvGraphicFramePr>
          <p:cNvPr id="36" name="CasellaDiTesto 3">
            <a:extLst>
              <a:ext uri="{FF2B5EF4-FFF2-40B4-BE49-F238E27FC236}">
                <a16:creationId xmlns:a16="http://schemas.microsoft.com/office/drawing/2014/main" id="{AB479147-B4D0-802C-7E62-D21440EECC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6397941"/>
              </p:ext>
            </p:extLst>
          </p:nvPr>
        </p:nvGraphicFramePr>
        <p:xfrm>
          <a:off x="362308" y="1577394"/>
          <a:ext cx="8153042" cy="3357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ettangolo 2">
            <a:extLst>
              <a:ext uri="{FF2B5EF4-FFF2-40B4-BE49-F238E27FC236}">
                <a16:creationId xmlns:a16="http://schemas.microsoft.com/office/drawing/2014/main" id="{72CCF506-9C93-57ED-42B3-AB21B643994C}"/>
              </a:ext>
            </a:extLst>
          </p:cNvPr>
          <p:cNvSpPr/>
          <p:nvPr/>
        </p:nvSpPr>
        <p:spPr>
          <a:xfrm>
            <a:off x="0" y="0"/>
            <a:ext cx="9144000" cy="78869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A786272B-E8B6-A12C-16AA-F489704B0A07}"/>
              </a:ext>
            </a:extLst>
          </p:cNvPr>
          <p:cNvGrpSpPr/>
          <p:nvPr/>
        </p:nvGrpSpPr>
        <p:grpSpPr>
          <a:xfrm>
            <a:off x="309232" y="94006"/>
            <a:ext cx="6518898" cy="655605"/>
            <a:chOff x="171151" y="76368"/>
            <a:chExt cx="6518898" cy="655605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978FE890-72F1-0B2E-CBA6-6607A66DD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151" y="76368"/>
              <a:ext cx="584627" cy="655605"/>
            </a:xfrm>
            <a:prstGeom prst="rect">
              <a:avLst/>
            </a:prstGeom>
          </p:spPr>
        </p:pic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EBE951F0-5497-E973-61A9-CE576761BC7C}"/>
                </a:ext>
              </a:extLst>
            </p:cNvPr>
            <p:cNvSpPr/>
            <p:nvPr/>
          </p:nvSpPr>
          <p:spPr>
            <a:xfrm>
              <a:off x="926929" y="254556"/>
              <a:ext cx="576312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400" dirty="0">
                  <a:solidFill>
                    <a:schemeClr val="bg1"/>
                  </a:solidFill>
                  <a:latin typeface="Titillium Web SemiBold" panose="00000700000000000000" pitchFamily="2" charset="0"/>
                </a:rPr>
                <a:t>Ministro per le riforme istituzionali e la semplificazione normativa</a:t>
              </a:r>
            </a:p>
          </p:txBody>
        </p:sp>
      </p:grpSp>
      <p:pic>
        <p:nvPicPr>
          <p:cNvPr id="8" name="Immagine 7">
            <a:extLst>
              <a:ext uri="{FF2B5EF4-FFF2-40B4-BE49-F238E27FC236}">
                <a16:creationId xmlns:a16="http://schemas.microsoft.com/office/drawing/2014/main" id="{A54157C7-9BC1-BC25-1D78-A39BAA0B91B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788697"/>
            <a:ext cx="9144000" cy="5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07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1D1233-1EE3-E6A0-B06C-EB278901A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 descr="Immagine che contiene ago&#10;&#10;Descrizione generata automaticamente">
            <a:extLst>
              <a:ext uri="{FF2B5EF4-FFF2-40B4-BE49-F238E27FC236}">
                <a16:creationId xmlns:a16="http://schemas.microsoft.com/office/drawing/2014/main" id="{C3E72AA7-F9AB-CC69-BC9C-322C18B243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l="5753" t="3793" r="5753" b="28087"/>
          <a:stretch/>
        </p:blipFill>
        <p:spPr>
          <a:xfrm>
            <a:off x="-2" y="1866825"/>
            <a:ext cx="9144000" cy="3270781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7B9B6C5C-2526-1EF9-CF1A-EE50A504A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509" y="726312"/>
            <a:ext cx="7886700" cy="994172"/>
          </a:xfrm>
        </p:spPr>
        <p:txBody>
          <a:bodyPr>
            <a:normAutofit/>
          </a:bodyPr>
          <a:lstStyle/>
          <a:p>
            <a:r>
              <a:rPr lang="it-IT" sz="2800" b="1" dirty="0">
                <a:latin typeface="Avenir Book"/>
              </a:rPr>
              <a:t> </a:t>
            </a:r>
            <a:r>
              <a:rPr lang="it-IT" sz="2800" b="1" kern="100" dirty="0">
                <a:effectLst/>
                <a:latin typeface="Avenir Book"/>
                <a:ea typeface="Aptos" panose="020B0004020202020204" pitchFamily="34" charset="0"/>
                <a:cs typeface="Times New Roman" panose="02020603050405020304" pitchFamily="18" charset="0"/>
              </a:rPr>
              <a:t>Il disegno di legge di semplificazione</a:t>
            </a:r>
            <a:endParaRPr lang="it-IT" sz="2800" b="1" dirty="0">
              <a:latin typeface="Avenir Book"/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58C476C-7B23-F6AE-5C98-D017CAB07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34350" y="4791485"/>
            <a:ext cx="2057400" cy="273844"/>
          </a:xfrm>
        </p:spPr>
        <p:txBody>
          <a:bodyPr/>
          <a:lstStyle/>
          <a:p>
            <a:fld id="{4FC4655A-CF02-4774-88F7-42FB9B263C13}" type="slidenum">
              <a:rPr lang="it-IT" smtClean="0"/>
              <a:t>21</a:t>
            </a:fld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ABCC4D0-B103-B644-F6FB-CBCD8FB822F2}"/>
              </a:ext>
            </a:extLst>
          </p:cNvPr>
          <p:cNvSpPr txBox="1"/>
          <p:nvPr/>
        </p:nvSpPr>
        <p:spPr>
          <a:xfrm>
            <a:off x="794164" y="1567661"/>
            <a:ext cx="7703389" cy="100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it-IT" sz="1400" kern="100" dirty="0">
                <a:effectLst/>
                <a:latin typeface="Avenir Book"/>
                <a:ea typeface="Aptos" panose="020B0004020202020204" pitchFamily="34" charset="0"/>
                <a:cs typeface="Times New Roman" panose="02020603050405020304" pitchFamily="18" charset="0"/>
              </a:rPr>
              <a:t>L’A.C. 2993 recante «</a:t>
            </a:r>
            <a:r>
              <a:rPr lang="it-IT" sz="1400" i="1" kern="100" dirty="0">
                <a:effectLst/>
                <a:latin typeface="Avenir Book"/>
                <a:ea typeface="Aptos" panose="020B0004020202020204" pitchFamily="34" charset="0"/>
                <a:cs typeface="Times New Roman" panose="02020603050405020304" pitchFamily="18" charset="0"/>
              </a:rPr>
              <a:t>Misure per la semplificazione normativa e il miglioramento della qualità della normazione e deleghe al Governo per la semplificazione, il riordino e il riassetto in determinate materie collegato alla legge di bilancio per il 2024», </a:t>
            </a:r>
            <a:r>
              <a:rPr lang="it-IT" sz="1400" b="1" i="1" kern="100" dirty="0">
                <a:latin typeface="Avenir Book"/>
                <a:cs typeface="Times New Roman" panose="02020603050405020304" pitchFamily="18" charset="0"/>
              </a:rPr>
              <a:t>già </a:t>
            </a:r>
            <a:r>
              <a:rPr lang="it-IT" sz="1400" b="1" i="1" kern="100" dirty="0">
                <a:effectLst/>
                <a:latin typeface="Avenir Book"/>
                <a:ea typeface="Aptos" panose="020B0004020202020204" pitchFamily="34" charset="0"/>
                <a:cs typeface="Times New Roman" panose="02020603050405020304" pitchFamily="18" charset="0"/>
              </a:rPr>
              <a:t>approvato in prima lettura al Senato l’8 maggio 2025 (A.S. 1192)</a:t>
            </a:r>
            <a:endParaRPr lang="it-IT" sz="1400" i="1" kern="100" dirty="0">
              <a:effectLst/>
              <a:latin typeface="Avenir Book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5" name="CasellaDiTesto 8">
            <a:extLst>
              <a:ext uri="{FF2B5EF4-FFF2-40B4-BE49-F238E27FC236}">
                <a16:creationId xmlns:a16="http://schemas.microsoft.com/office/drawing/2014/main" id="{A3FCC2F2-BAEF-6E02-8A04-7D102B6E6D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7637786"/>
              </p:ext>
            </p:extLst>
          </p:nvPr>
        </p:nvGraphicFramePr>
        <p:xfrm>
          <a:off x="794164" y="2571750"/>
          <a:ext cx="7703389" cy="2219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ettangolo 2">
            <a:extLst>
              <a:ext uri="{FF2B5EF4-FFF2-40B4-BE49-F238E27FC236}">
                <a16:creationId xmlns:a16="http://schemas.microsoft.com/office/drawing/2014/main" id="{F35FABC1-90BD-51D8-8BFE-9E32AE7C73D8}"/>
              </a:ext>
            </a:extLst>
          </p:cNvPr>
          <p:cNvSpPr/>
          <p:nvPr/>
        </p:nvSpPr>
        <p:spPr>
          <a:xfrm>
            <a:off x="0" y="0"/>
            <a:ext cx="9144000" cy="78869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16C5888B-936B-4383-92B9-B296868EC7FB}"/>
              </a:ext>
            </a:extLst>
          </p:cNvPr>
          <p:cNvGrpSpPr/>
          <p:nvPr/>
        </p:nvGrpSpPr>
        <p:grpSpPr>
          <a:xfrm>
            <a:off x="309232" y="94006"/>
            <a:ext cx="6518898" cy="655605"/>
            <a:chOff x="171151" y="76368"/>
            <a:chExt cx="6518898" cy="655605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EE379A24-112B-9A16-B292-28EBADA60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151" y="76368"/>
              <a:ext cx="584627" cy="655605"/>
            </a:xfrm>
            <a:prstGeom prst="rect">
              <a:avLst/>
            </a:prstGeom>
          </p:spPr>
        </p:pic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C551E792-D04A-5478-68A0-2D920D4AA88E}"/>
                </a:ext>
              </a:extLst>
            </p:cNvPr>
            <p:cNvSpPr/>
            <p:nvPr/>
          </p:nvSpPr>
          <p:spPr>
            <a:xfrm>
              <a:off x="926929" y="254556"/>
              <a:ext cx="576312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400" dirty="0">
                  <a:solidFill>
                    <a:schemeClr val="bg1"/>
                  </a:solidFill>
                  <a:latin typeface="Titillium Web SemiBold" panose="00000700000000000000" pitchFamily="2" charset="0"/>
                </a:rPr>
                <a:t>Ministro per le riforme istituzionali e la semplificazione normativa</a:t>
              </a:r>
            </a:p>
          </p:txBody>
        </p:sp>
      </p:grpSp>
      <p:pic>
        <p:nvPicPr>
          <p:cNvPr id="9" name="Immagine 8">
            <a:extLst>
              <a:ext uri="{FF2B5EF4-FFF2-40B4-BE49-F238E27FC236}">
                <a16:creationId xmlns:a16="http://schemas.microsoft.com/office/drawing/2014/main" id="{2CAD0C59-2929-90E9-B83D-42F106555C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788697"/>
            <a:ext cx="9144000" cy="5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91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961DB0-01D2-923F-F4FE-D86C3B3A67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 descr="Immagine che contiene ago&#10;&#10;Descrizione generata automaticamente">
            <a:extLst>
              <a:ext uri="{FF2B5EF4-FFF2-40B4-BE49-F238E27FC236}">
                <a16:creationId xmlns:a16="http://schemas.microsoft.com/office/drawing/2014/main" id="{FA8C380D-B2A9-D12E-3B49-891907F0F1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l="5753" t="3793" r="5753" b="28087"/>
          <a:stretch/>
        </p:blipFill>
        <p:spPr>
          <a:xfrm>
            <a:off x="-2" y="1948435"/>
            <a:ext cx="9144000" cy="3189171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5B5A00B-76F2-D9F2-F877-29125CA52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509" y="726312"/>
            <a:ext cx="7886700" cy="994172"/>
          </a:xfrm>
        </p:spPr>
        <p:txBody>
          <a:bodyPr>
            <a:normAutofit/>
          </a:bodyPr>
          <a:lstStyle/>
          <a:p>
            <a:r>
              <a:rPr lang="it-IT" sz="2800" b="1" dirty="0">
                <a:latin typeface="Avenir Book"/>
              </a:rPr>
              <a:t> </a:t>
            </a:r>
            <a:r>
              <a:rPr lang="it-IT" sz="2800" b="1" kern="100" dirty="0">
                <a:effectLst/>
                <a:latin typeface="Avenir Book"/>
                <a:ea typeface="Aptos" panose="020B0004020202020204" pitchFamily="34" charset="0"/>
                <a:cs typeface="Times New Roman" panose="02020603050405020304" pitchFamily="18" charset="0"/>
              </a:rPr>
              <a:t>Il disegno di legge di semplificazione</a:t>
            </a:r>
            <a:endParaRPr lang="it-IT" sz="2800" b="1" dirty="0">
              <a:latin typeface="Avenir Book"/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9AF03C8-ECB2-DA1B-ACAD-5C3ABF574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34350" y="4791485"/>
            <a:ext cx="2057400" cy="273844"/>
          </a:xfrm>
        </p:spPr>
        <p:txBody>
          <a:bodyPr/>
          <a:lstStyle/>
          <a:p>
            <a:fld id="{4FC4655A-CF02-4774-88F7-42FB9B263C13}" type="slidenum">
              <a:rPr lang="it-IT" smtClean="0"/>
              <a:t>22</a:t>
            </a:fld>
            <a:endParaRPr lang="it-IT" dirty="0"/>
          </a:p>
        </p:txBody>
      </p:sp>
      <p:graphicFrame>
        <p:nvGraphicFramePr>
          <p:cNvPr id="35" name="CasellaDiTesto 8">
            <a:extLst>
              <a:ext uri="{FF2B5EF4-FFF2-40B4-BE49-F238E27FC236}">
                <a16:creationId xmlns:a16="http://schemas.microsoft.com/office/drawing/2014/main" id="{B8DD7C60-86FC-E898-8E7B-927F26BA25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0915865"/>
              </p:ext>
            </p:extLst>
          </p:nvPr>
        </p:nvGraphicFramePr>
        <p:xfrm>
          <a:off x="702509" y="1689630"/>
          <a:ext cx="7703389" cy="2665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ettangolo 2">
            <a:extLst>
              <a:ext uri="{FF2B5EF4-FFF2-40B4-BE49-F238E27FC236}">
                <a16:creationId xmlns:a16="http://schemas.microsoft.com/office/drawing/2014/main" id="{7BBB25B8-D5C6-F8D2-074A-CF2CB695D5E8}"/>
              </a:ext>
            </a:extLst>
          </p:cNvPr>
          <p:cNvSpPr/>
          <p:nvPr/>
        </p:nvSpPr>
        <p:spPr>
          <a:xfrm>
            <a:off x="0" y="0"/>
            <a:ext cx="9144000" cy="78869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C29F505D-66FC-7523-FD43-0D2882513593}"/>
              </a:ext>
            </a:extLst>
          </p:cNvPr>
          <p:cNvGrpSpPr/>
          <p:nvPr/>
        </p:nvGrpSpPr>
        <p:grpSpPr>
          <a:xfrm>
            <a:off x="309232" y="94006"/>
            <a:ext cx="6518898" cy="655605"/>
            <a:chOff x="171151" y="76368"/>
            <a:chExt cx="6518898" cy="655605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03F675A2-A84C-28E6-6FE6-F05A22C66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151" y="76368"/>
              <a:ext cx="584627" cy="655605"/>
            </a:xfrm>
            <a:prstGeom prst="rect">
              <a:avLst/>
            </a:prstGeom>
          </p:spPr>
        </p:pic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21646F77-DF70-6098-1570-A02637CE502D}"/>
                </a:ext>
              </a:extLst>
            </p:cNvPr>
            <p:cNvSpPr/>
            <p:nvPr/>
          </p:nvSpPr>
          <p:spPr>
            <a:xfrm>
              <a:off x="926929" y="254556"/>
              <a:ext cx="576312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400" dirty="0">
                  <a:solidFill>
                    <a:schemeClr val="bg1"/>
                  </a:solidFill>
                  <a:latin typeface="Titillium Web SemiBold" panose="00000700000000000000" pitchFamily="2" charset="0"/>
                </a:rPr>
                <a:t>Ministro per le riforme istituzionali e la semplificazione normativa</a:t>
              </a:r>
            </a:p>
          </p:txBody>
        </p:sp>
      </p:grpSp>
      <p:pic>
        <p:nvPicPr>
          <p:cNvPr id="9" name="Immagine 8">
            <a:extLst>
              <a:ext uri="{FF2B5EF4-FFF2-40B4-BE49-F238E27FC236}">
                <a16:creationId xmlns:a16="http://schemas.microsoft.com/office/drawing/2014/main" id="{65F79A7D-3D94-5046-0558-77996B99AC5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788697"/>
            <a:ext cx="9144000" cy="5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38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00929C-BA12-CC50-4CC6-DFAA1A918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ago&#10;&#10;Descrizione generata automaticamente">
            <a:extLst>
              <a:ext uri="{FF2B5EF4-FFF2-40B4-BE49-F238E27FC236}">
                <a16:creationId xmlns:a16="http://schemas.microsoft.com/office/drawing/2014/main" id="{E8A2E0F1-38A4-2680-64AB-FB691A6A6D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l="5753" t="3793" r="5753" b="28087"/>
          <a:stretch/>
        </p:blipFill>
        <p:spPr>
          <a:xfrm>
            <a:off x="-8550" y="1954329"/>
            <a:ext cx="9144000" cy="3189171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FC8DD773-136A-33BD-50A6-7CFA05D73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334" y="770209"/>
            <a:ext cx="7886700" cy="994172"/>
          </a:xfrm>
        </p:spPr>
        <p:txBody>
          <a:bodyPr>
            <a:normAutofit/>
          </a:bodyPr>
          <a:lstStyle/>
          <a:p>
            <a:r>
              <a:rPr lang="it-IT" sz="2800" b="1" dirty="0">
                <a:latin typeface="Avenir Book"/>
              </a:rPr>
              <a:t>La legge annuale di semplificazione</a:t>
            </a:r>
          </a:p>
        </p:txBody>
      </p:sp>
      <p:sp>
        <p:nvSpPr>
          <p:cNvPr id="8" name="Segnaposto testo 4">
            <a:extLst>
              <a:ext uri="{FF2B5EF4-FFF2-40B4-BE49-F238E27FC236}">
                <a16:creationId xmlns:a16="http://schemas.microsoft.com/office/drawing/2014/main" id="{A32E1472-A128-0084-E54F-47B07165700C}"/>
              </a:ext>
            </a:extLst>
          </p:cNvPr>
          <p:cNvSpPr txBox="1">
            <a:spLocks/>
          </p:cNvSpPr>
          <p:nvPr/>
        </p:nvSpPr>
        <p:spPr>
          <a:xfrm>
            <a:off x="4580626" y="1581820"/>
            <a:ext cx="3887391" cy="6179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kern="100" dirty="0">
                <a:solidFill>
                  <a:srgbClr val="0F4761"/>
                </a:solidFill>
                <a:latin typeface="Avenir Book" panose="02000503020000020003"/>
                <a:ea typeface="Aptos" panose="020B0004020202020204" pitchFamily="34" charset="0"/>
                <a:cs typeface="Aptos" panose="020B0004020202020204" pitchFamily="34" charset="0"/>
              </a:rPr>
              <a:t>Principi direttivi</a:t>
            </a:r>
            <a:endParaRPr lang="it-IT" kern="100" dirty="0">
              <a:solidFill>
                <a:srgbClr val="0F4761"/>
              </a:solidFill>
              <a:latin typeface="Avenir Book" panose="02000503020000020003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>
              <a:latin typeface="Avenir Book" panose="02000503020000020003"/>
            </a:endParaRPr>
          </a:p>
        </p:txBody>
      </p:sp>
      <p:graphicFrame>
        <p:nvGraphicFramePr>
          <p:cNvPr id="10" name="CasellaDiTesto 3">
            <a:extLst>
              <a:ext uri="{FF2B5EF4-FFF2-40B4-BE49-F238E27FC236}">
                <a16:creationId xmlns:a16="http://schemas.microsoft.com/office/drawing/2014/main" id="{4563E10B-E68C-8557-8606-BF4CC5D8B5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3632860"/>
              </p:ext>
            </p:extLst>
          </p:nvPr>
        </p:nvGraphicFramePr>
        <p:xfrm>
          <a:off x="228439" y="1930765"/>
          <a:ext cx="4123428" cy="2658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ettangolo 2">
            <a:extLst>
              <a:ext uri="{FF2B5EF4-FFF2-40B4-BE49-F238E27FC236}">
                <a16:creationId xmlns:a16="http://schemas.microsoft.com/office/drawing/2014/main" id="{1B02DA5F-8CAD-0EF3-2D39-487E9386E35D}"/>
              </a:ext>
            </a:extLst>
          </p:cNvPr>
          <p:cNvSpPr/>
          <p:nvPr/>
        </p:nvSpPr>
        <p:spPr>
          <a:xfrm>
            <a:off x="0" y="0"/>
            <a:ext cx="9144000" cy="78869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54CB15F5-9A24-4380-D408-5D614956F7AC}"/>
              </a:ext>
            </a:extLst>
          </p:cNvPr>
          <p:cNvGrpSpPr/>
          <p:nvPr/>
        </p:nvGrpSpPr>
        <p:grpSpPr>
          <a:xfrm>
            <a:off x="309232" y="94006"/>
            <a:ext cx="6518898" cy="655605"/>
            <a:chOff x="171151" y="76368"/>
            <a:chExt cx="6518898" cy="655605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249996AD-2A1C-BEC2-E2EB-0CABEBEF270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151" y="76368"/>
              <a:ext cx="584627" cy="655605"/>
            </a:xfrm>
            <a:prstGeom prst="rect">
              <a:avLst/>
            </a:prstGeom>
          </p:spPr>
        </p:pic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C5B03791-49D4-CB8C-DC53-03A2C7710A69}"/>
                </a:ext>
              </a:extLst>
            </p:cNvPr>
            <p:cNvSpPr/>
            <p:nvPr/>
          </p:nvSpPr>
          <p:spPr>
            <a:xfrm>
              <a:off x="926929" y="254556"/>
              <a:ext cx="576312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400" dirty="0">
                  <a:solidFill>
                    <a:schemeClr val="bg1"/>
                  </a:solidFill>
                  <a:latin typeface="Titillium Web SemiBold" panose="00000700000000000000" pitchFamily="2" charset="0"/>
                </a:rPr>
                <a:t>Ministro per le riforme istituzionali e la semplificazione normativa</a:t>
              </a:r>
            </a:p>
          </p:txBody>
        </p:sp>
      </p:grpSp>
      <p:pic>
        <p:nvPicPr>
          <p:cNvPr id="11" name="Immagine 10">
            <a:extLst>
              <a:ext uri="{FF2B5EF4-FFF2-40B4-BE49-F238E27FC236}">
                <a16:creationId xmlns:a16="http://schemas.microsoft.com/office/drawing/2014/main" id="{E49B4CD3-C944-E07A-842A-523BC60608A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788697"/>
            <a:ext cx="9144000" cy="50079"/>
          </a:xfrm>
          <a:prstGeom prst="rect">
            <a:avLst/>
          </a:prstGeom>
        </p:spPr>
      </p:pic>
      <p:graphicFrame>
        <p:nvGraphicFramePr>
          <p:cNvPr id="9" name="Segnaposto contenuto 5">
            <a:extLst>
              <a:ext uri="{FF2B5EF4-FFF2-40B4-BE49-F238E27FC236}">
                <a16:creationId xmlns:a16="http://schemas.microsoft.com/office/drawing/2014/main" id="{3E83032B-BBD8-B822-5D07-0C4DFB21E9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2759874"/>
              </p:ext>
            </p:extLst>
          </p:nvPr>
        </p:nvGraphicFramePr>
        <p:xfrm>
          <a:off x="4351867" y="1976158"/>
          <a:ext cx="4673600" cy="2805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278813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61F466-42EE-B133-1F25-A6B0EAF98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ago&#10;&#10;Descrizione generata automaticamente">
            <a:extLst>
              <a:ext uri="{FF2B5EF4-FFF2-40B4-BE49-F238E27FC236}">
                <a16:creationId xmlns:a16="http://schemas.microsoft.com/office/drawing/2014/main" id="{C5E99913-1FE9-A612-74B0-280EF48C65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l="5753" t="3793" r="5753" b="28087"/>
          <a:stretch/>
        </p:blipFill>
        <p:spPr>
          <a:xfrm>
            <a:off x="-8550" y="1954329"/>
            <a:ext cx="9144000" cy="3189171"/>
          </a:xfrm>
          <a:prstGeom prst="rect">
            <a:avLst/>
          </a:prstGeom>
        </p:spPr>
      </p:pic>
      <p:graphicFrame>
        <p:nvGraphicFramePr>
          <p:cNvPr id="37" name="CasellaDiTesto 11">
            <a:extLst>
              <a:ext uri="{FF2B5EF4-FFF2-40B4-BE49-F238E27FC236}">
                <a16:creationId xmlns:a16="http://schemas.microsoft.com/office/drawing/2014/main" id="{090C3A2D-B7E0-6387-7384-60ABFB3C81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3212397"/>
              </p:ext>
            </p:extLst>
          </p:nvPr>
        </p:nvGraphicFramePr>
        <p:xfrm>
          <a:off x="643467" y="2434460"/>
          <a:ext cx="7642577" cy="2286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olo 1">
            <a:extLst>
              <a:ext uri="{FF2B5EF4-FFF2-40B4-BE49-F238E27FC236}">
                <a16:creationId xmlns:a16="http://schemas.microsoft.com/office/drawing/2014/main" id="{B8C89CCD-B255-7B2B-8E14-6C92CC4CF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896" y="738573"/>
            <a:ext cx="7886700" cy="994172"/>
          </a:xfrm>
        </p:spPr>
        <p:txBody>
          <a:bodyPr>
            <a:normAutofit/>
          </a:bodyPr>
          <a:lstStyle/>
          <a:p>
            <a:r>
              <a:rPr lang="it-IT" sz="2400" b="1" dirty="0">
                <a:latin typeface="Avenir Book"/>
              </a:rPr>
              <a:t>La valutazione di impatto generazionale e di genere - VIG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CC42B95-195C-4BC3-FB0A-D5E3D376C594}"/>
              </a:ext>
            </a:extLst>
          </p:cNvPr>
          <p:cNvSpPr txBox="1"/>
          <p:nvPr/>
        </p:nvSpPr>
        <p:spPr>
          <a:xfrm>
            <a:off x="266896" y="1480237"/>
            <a:ext cx="84280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it-IT" sz="1600" dirty="0">
                <a:latin typeface="Avenir Book"/>
              </a:rPr>
              <a:t>L’A.C. 2993 prevede l’introduzione della </a:t>
            </a:r>
            <a:r>
              <a:rPr lang="it-IT" sz="1600" i="1" dirty="0">
                <a:latin typeface="Avenir Book"/>
              </a:rPr>
              <a:t>valutazione di impatto generazionale delle leggi</a:t>
            </a:r>
            <a:r>
              <a:rPr lang="it-IT" sz="1600" dirty="0">
                <a:latin typeface="Avenir Book"/>
              </a:rPr>
              <a:t> finalizzata a </a:t>
            </a:r>
            <a:r>
              <a:rPr lang="it-IT" sz="1600" b="1" dirty="0">
                <a:latin typeface="Avenir Book"/>
              </a:rPr>
              <a:t>valutare preventivamente gli effetti dei provvedimenti legislativi ricadenti sui giovani e sulle generazioni future.</a:t>
            </a:r>
            <a:endParaRPr lang="en-US" sz="1600" b="1" dirty="0">
              <a:latin typeface="Avenir Book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6F5C02C1-EA24-27DD-773F-D94E5CA6E600}"/>
              </a:ext>
            </a:extLst>
          </p:cNvPr>
          <p:cNvSpPr/>
          <p:nvPr/>
        </p:nvSpPr>
        <p:spPr>
          <a:xfrm>
            <a:off x="0" y="0"/>
            <a:ext cx="9144000" cy="78869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C267828C-B627-DBC7-CAD5-D518F1EBEF82}"/>
              </a:ext>
            </a:extLst>
          </p:cNvPr>
          <p:cNvGrpSpPr/>
          <p:nvPr/>
        </p:nvGrpSpPr>
        <p:grpSpPr>
          <a:xfrm>
            <a:off x="309232" y="94006"/>
            <a:ext cx="6518898" cy="655605"/>
            <a:chOff x="171151" y="76368"/>
            <a:chExt cx="6518898" cy="655605"/>
          </a:xfrm>
        </p:grpSpPr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B2286C3F-85F5-ED51-75AF-1C3B29199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151" y="76368"/>
              <a:ext cx="584627" cy="655605"/>
            </a:xfrm>
            <a:prstGeom prst="rect">
              <a:avLst/>
            </a:prstGeom>
          </p:spPr>
        </p:pic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5ADE4DFE-1B3E-70B8-0555-2FB9420D8A00}"/>
                </a:ext>
              </a:extLst>
            </p:cNvPr>
            <p:cNvSpPr/>
            <p:nvPr/>
          </p:nvSpPr>
          <p:spPr>
            <a:xfrm>
              <a:off x="926929" y="254556"/>
              <a:ext cx="576312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400" dirty="0">
                  <a:solidFill>
                    <a:schemeClr val="bg1"/>
                  </a:solidFill>
                  <a:latin typeface="Titillium Web SemiBold" panose="00000700000000000000" pitchFamily="2" charset="0"/>
                </a:rPr>
                <a:t>Ministro per le riforme istituzionali e la semplificazione normativa</a:t>
              </a:r>
            </a:p>
          </p:txBody>
        </p:sp>
      </p:grpSp>
      <p:pic>
        <p:nvPicPr>
          <p:cNvPr id="13" name="Immagine 12">
            <a:extLst>
              <a:ext uri="{FF2B5EF4-FFF2-40B4-BE49-F238E27FC236}">
                <a16:creationId xmlns:a16="http://schemas.microsoft.com/office/drawing/2014/main" id="{57B39CBB-C083-DAEB-6D3B-ADF505002BB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788697"/>
            <a:ext cx="9144000" cy="5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0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9F6DC3-5657-1F59-EE2B-CC165236B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ago&#10;&#10;Descrizione generata automaticamente">
            <a:extLst>
              <a:ext uri="{FF2B5EF4-FFF2-40B4-BE49-F238E27FC236}">
                <a16:creationId xmlns:a16="http://schemas.microsoft.com/office/drawing/2014/main" id="{3B22839D-9206-2C0A-7BFC-C67B97FA5E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l="5753" t="3793" r="5753" b="28087"/>
          <a:stretch/>
        </p:blipFill>
        <p:spPr>
          <a:xfrm>
            <a:off x="0" y="1945122"/>
            <a:ext cx="9144000" cy="3189171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020D5423-BB4B-C938-BC86-4C2CFCF57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118" y="685989"/>
            <a:ext cx="8153042" cy="994172"/>
          </a:xfrm>
        </p:spPr>
        <p:txBody>
          <a:bodyPr>
            <a:normAutofit/>
          </a:bodyPr>
          <a:lstStyle/>
          <a:p>
            <a:r>
              <a:rPr lang="it-IT" sz="2800" b="1" dirty="0">
                <a:latin typeface="Avenir Book"/>
              </a:rPr>
              <a:t>Lavori in corso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67633C3-F3E0-F9B9-8CB8-7C310B07E472}"/>
              </a:ext>
            </a:extLst>
          </p:cNvPr>
          <p:cNvSpPr txBox="1"/>
          <p:nvPr/>
        </p:nvSpPr>
        <p:spPr>
          <a:xfrm>
            <a:off x="660118" y="1377636"/>
            <a:ext cx="8153042" cy="102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it-IT" sz="1400" b="0" i="0" dirty="0">
                <a:solidFill>
                  <a:srgbClr val="1C2024"/>
                </a:solidFill>
                <a:effectLst/>
                <a:latin typeface="Avenir Book"/>
              </a:rPr>
              <a:t>Il Ministro per le riforme istituzionali e la semplificazione normativa Casellati ha istituito con i Ministri competenti per materia diversi Tavoli tecnici per la redazione di Testi unici, ai sensi dell’articolo 17-</a:t>
            </a:r>
            <a:r>
              <a:rPr lang="it-IT" sz="1400" b="0" i="1" dirty="0">
                <a:solidFill>
                  <a:srgbClr val="1C2024"/>
                </a:solidFill>
                <a:effectLst/>
                <a:latin typeface="Avenir Book"/>
              </a:rPr>
              <a:t>bis</a:t>
            </a:r>
            <a:r>
              <a:rPr lang="it-IT" sz="1400" b="0" i="0" dirty="0">
                <a:solidFill>
                  <a:srgbClr val="1C2024"/>
                </a:solidFill>
                <a:effectLst/>
                <a:latin typeface="Avenir Book"/>
              </a:rPr>
              <a:t> della legge 23 agosto 1988, n. 400.</a:t>
            </a:r>
            <a:endParaRPr lang="it-IT" sz="1400" dirty="0">
              <a:solidFill>
                <a:srgbClr val="1C2024"/>
              </a:solidFill>
              <a:latin typeface="Avenir Book"/>
            </a:endParaRPr>
          </a:p>
          <a:p>
            <a:pPr algn="just">
              <a:lnSpc>
                <a:spcPct val="150000"/>
              </a:lnSpc>
              <a:buNone/>
            </a:pPr>
            <a:r>
              <a:rPr lang="it-IT" sz="1400" b="0" i="0" dirty="0">
                <a:solidFill>
                  <a:srgbClr val="1C2024"/>
                </a:solidFill>
                <a:effectLst/>
                <a:latin typeface="Avenir Book"/>
              </a:rPr>
              <a:t>I Tavoli operano attraverso le seguenti Commissioni, appositamente costituite: 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2BF24FB8-F554-495A-027B-2DF962F766D4}"/>
              </a:ext>
            </a:extLst>
          </p:cNvPr>
          <p:cNvSpPr/>
          <p:nvPr/>
        </p:nvSpPr>
        <p:spPr>
          <a:xfrm>
            <a:off x="0" y="0"/>
            <a:ext cx="9144000" cy="78869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DC397C3E-E237-70D5-0437-E6CDCFB5BFC1}"/>
              </a:ext>
            </a:extLst>
          </p:cNvPr>
          <p:cNvGrpSpPr/>
          <p:nvPr/>
        </p:nvGrpSpPr>
        <p:grpSpPr>
          <a:xfrm>
            <a:off x="309232" y="94006"/>
            <a:ext cx="6518898" cy="655605"/>
            <a:chOff x="171151" y="76368"/>
            <a:chExt cx="6518898" cy="655605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BD5C977C-171A-5ACB-3687-911CD9A9EA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151" y="76368"/>
              <a:ext cx="584627" cy="655605"/>
            </a:xfrm>
            <a:prstGeom prst="rect">
              <a:avLst/>
            </a:prstGeom>
          </p:spPr>
        </p:pic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30ED9FB8-1724-FD3A-A441-71CC72EEFB6A}"/>
                </a:ext>
              </a:extLst>
            </p:cNvPr>
            <p:cNvSpPr/>
            <p:nvPr/>
          </p:nvSpPr>
          <p:spPr>
            <a:xfrm>
              <a:off x="926929" y="254556"/>
              <a:ext cx="576312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400" dirty="0">
                  <a:solidFill>
                    <a:schemeClr val="bg1"/>
                  </a:solidFill>
                  <a:latin typeface="Titillium Web SemiBold" panose="00000700000000000000" pitchFamily="2" charset="0"/>
                </a:rPr>
                <a:t>Ministro per le riforme istituzionali e la semplificazione normativa</a:t>
              </a:r>
            </a:p>
          </p:txBody>
        </p:sp>
      </p:grpSp>
      <p:pic>
        <p:nvPicPr>
          <p:cNvPr id="9" name="Immagine 8">
            <a:extLst>
              <a:ext uri="{FF2B5EF4-FFF2-40B4-BE49-F238E27FC236}">
                <a16:creationId xmlns:a16="http://schemas.microsoft.com/office/drawing/2014/main" id="{3C521403-3C2D-95F8-722C-6318DFA9D8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788697"/>
            <a:ext cx="9144000" cy="50079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DB8929D-4D6E-A824-A3E9-04239F5CEB61}"/>
              </a:ext>
            </a:extLst>
          </p:cNvPr>
          <p:cNvSpPr txBox="1"/>
          <p:nvPr/>
        </p:nvSpPr>
        <p:spPr>
          <a:xfrm>
            <a:off x="937111" y="3840255"/>
            <a:ext cx="3634887" cy="861774"/>
          </a:xfrm>
          <a:prstGeom prst="rect">
            <a:avLst/>
          </a:prstGeom>
          <a:solidFill>
            <a:srgbClr val="5B9BD5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1300" b="1" i="0" dirty="0">
                <a:solidFill>
                  <a:schemeClr val="bg1"/>
                </a:solidFill>
                <a:effectLst/>
                <a:latin typeface="Avenir Book"/>
              </a:rPr>
              <a:t>COMMISSIONE INTERMINISTERIALE</a:t>
            </a:r>
          </a:p>
          <a:p>
            <a:pPr algn="ctr"/>
            <a:r>
              <a:rPr lang="it-IT" sz="1300" b="1" i="0" dirty="0">
                <a:solidFill>
                  <a:schemeClr val="bg1"/>
                </a:solidFill>
                <a:effectLst/>
                <a:latin typeface="Avenir Book"/>
              </a:rPr>
              <a:t>PER LA REDAZIONE DI UN  TESTO UNICO IN MATERIA DI PROTEZIONE CIVILE  </a:t>
            </a:r>
          </a:p>
          <a:p>
            <a:pPr algn="ctr"/>
            <a:r>
              <a:rPr lang="it-IT" sz="1100" b="0" i="0" dirty="0">
                <a:solidFill>
                  <a:schemeClr val="bg1"/>
                </a:solidFill>
                <a:effectLst/>
                <a:latin typeface="Avenir Book"/>
              </a:rPr>
              <a:t>Costituita con decreto interministeriale 28 gennaio 2025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D917B0E-9F3D-336F-C05A-8771F98FD01B}"/>
              </a:ext>
            </a:extLst>
          </p:cNvPr>
          <p:cNvSpPr txBox="1"/>
          <p:nvPr/>
        </p:nvSpPr>
        <p:spPr>
          <a:xfrm>
            <a:off x="937111" y="2574672"/>
            <a:ext cx="3634887" cy="1008000"/>
          </a:xfrm>
          <a:prstGeom prst="rect">
            <a:avLst/>
          </a:prstGeom>
          <a:solidFill>
            <a:srgbClr val="00B050"/>
          </a:solidFill>
          <a:ln>
            <a:solidFill>
              <a:srgbClr val="008C4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300" b="1" i="0" dirty="0">
                <a:solidFill>
                  <a:schemeClr val="bg1"/>
                </a:solidFill>
                <a:effectLst/>
                <a:latin typeface="Avenir Book"/>
              </a:rPr>
              <a:t>COMMISSIONE INTERMINISTERIALE </a:t>
            </a:r>
          </a:p>
          <a:p>
            <a:pPr algn="ctr"/>
            <a:r>
              <a:rPr lang="it-IT" sz="1300" b="1" i="0" dirty="0">
                <a:solidFill>
                  <a:schemeClr val="bg1"/>
                </a:solidFill>
                <a:effectLst/>
                <a:latin typeface="Avenir Book"/>
              </a:rPr>
              <a:t>PER LA REDAZIONE DI UN </a:t>
            </a:r>
          </a:p>
          <a:p>
            <a:pPr algn="ctr"/>
            <a:r>
              <a:rPr lang="it-IT" sz="1300" b="1" i="0" dirty="0">
                <a:solidFill>
                  <a:schemeClr val="bg1"/>
                </a:solidFill>
                <a:effectLst/>
                <a:latin typeface="Avenir Book"/>
              </a:rPr>
              <a:t>TESTO UNICO PER LE DISABILITÀ </a:t>
            </a:r>
          </a:p>
          <a:p>
            <a:pPr algn="ctr"/>
            <a:r>
              <a:rPr lang="it-IT" sz="1100" b="0" dirty="0">
                <a:solidFill>
                  <a:schemeClr val="bg1"/>
                </a:solidFill>
                <a:effectLst/>
                <a:latin typeface="Avenir Book"/>
              </a:rPr>
              <a:t>Costituita con decreto interministeriale 7 agosto 2023</a:t>
            </a:r>
          </a:p>
          <a:p>
            <a:pPr algn="ctr"/>
            <a:endParaRPr lang="it-IT" sz="1100" b="0" dirty="0">
              <a:solidFill>
                <a:schemeClr val="bg1"/>
              </a:solidFill>
              <a:effectLst/>
              <a:latin typeface="Avenir Book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5AC6D84-D15E-1EEE-FA92-C4CD08ED57DC}"/>
              </a:ext>
            </a:extLst>
          </p:cNvPr>
          <p:cNvSpPr txBox="1"/>
          <p:nvPr/>
        </p:nvSpPr>
        <p:spPr>
          <a:xfrm>
            <a:off x="4736638" y="2582803"/>
            <a:ext cx="3708000" cy="1008000"/>
          </a:xfrm>
          <a:prstGeom prst="rect">
            <a:avLst/>
          </a:prstGeom>
          <a:solidFill>
            <a:srgbClr val="FF0000"/>
          </a:solidFill>
          <a:ln>
            <a:solidFill>
              <a:srgbClr val="CD212A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1300" b="1" i="0" dirty="0">
                <a:solidFill>
                  <a:schemeClr val="bg1"/>
                </a:solidFill>
                <a:effectLst/>
                <a:latin typeface="Avenir Book"/>
              </a:rPr>
              <a:t>COMMISSIONE INTERMINISTERIALE </a:t>
            </a:r>
          </a:p>
          <a:p>
            <a:pPr algn="ctr"/>
            <a:r>
              <a:rPr lang="it-IT" sz="1300" b="1" i="0" dirty="0">
                <a:solidFill>
                  <a:schemeClr val="bg1"/>
                </a:solidFill>
                <a:effectLst/>
                <a:latin typeface="Avenir Book"/>
              </a:rPr>
              <a:t>PER LA REDAZIONE DI UN</a:t>
            </a:r>
          </a:p>
          <a:p>
            <a:pPr algn="ctr"/>
            <a:r>
              <a:rPr lang="it-IT" sz="1300" b="1" i="0" dirty="0">
                <a:solidFill>
                  <a:schemeClr val="bg1"/>
                </a:solidFill>
                <a:effectLst/>
                <a:latin typeface="Avenir Book"/>
              </a:rPr>
              <a:t>TESTO UNICO IN MATERIA DI ISTRUZIONE </a:t>
            </a:r>
          </a:p>
          <a:p>
            <a:pPr algn="ctr"/>
            <a:r>
              <a:rPr lang="it-IT" sz="1100" b="0" i="0" dirty="0">
                <a:solidFill>
                  <a:schemeClr val="bg1"/>
                </a:solidFill>
                <a:effectLst/>
                <a:latin typeface="Avenir Book"/>
              </a:rPr>
              <a:t>Costituita con decreto interministeriale 21 ottobre 2024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EE9E545-AD13-E685-DC25-9BB01AB3CE82}"/>
              </a:ext>
            </a:extLst>
          </p:cNvPr>
          <p:cNvSpPr txBox="1"/>
          <p:nvPr/>
        </p:nvSpPr>
        <p:spPr>
          <a:xfrm>
            <a:off x="4773194" y="3835375"/>
            <a:ext cx="3634887" cy="86177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1300" b="1" i="0" dirty="0">
                <a:solidFill>
                  <a:schemeClr val="bg1"/>
                </a:solidFill>
                <a:effectLst/>
                <a:latin typeface="Avenir Book"/>
              </a:rPr>
              <a:t>COMMISSIONE INTERMINISTERIALE</a:t>
            </a:r>
          </a:p>
          <a:p>
            <a:pPr algn="ctr"/>
            <a:r>
              <a:rPr lang="it-IT" sz="1300" b="1" i="0" dirty="0">
                <a:solidFill>
                  <a:schemeClr val="bg1"/>
                </a:solidFill>
                <a:effectLst/>
                <a:latin typeface="Avenir Book"/>
              </a:rPr>
              <a:t>PER LA REDAZIONE DI </a:t>
            </a:r>
            <a:r>
              <a:rPr lang="it-IT" sz="1300" b="1" i="0">
                <a:solidFill>
                  <a:schemeClr val="bg1"/>
                </a:solidFill>
                <a:effectLst/>
                <a:latin typeface="Avenir Book"/>
              </a:rPr>
              <a:t>UN TESTO </a:t>
            </a:r>
            <a:r>
              <a:rPr lang="it-IT" sz="1300" b="1" i="0" dirty="0">
                <a:solidFill>
                  <a:schemeClr val="bg1"/>
                </a:solidFill>
                <a:effectLst/>
                <a:latin typeface="Avenir Book"/>
              </a:rPr>
              <a:t>UNICO IN MATERIA </a:t>
            </a:r>
            <a:r>
              <a:rPr lang="it-IT" sz="1300" b="1" dirty="0">
                <a:solidFill>
                  <a:schemeClr val="bg1"/>
                </a:solidFill>
                <a:latin typeface="Avenir Book"/>
              </a:rPr>
              <a:t>DI VIOLENZA DI GENERE</a:t>
            </a:r>
            <a:endParaRPr lang="it-IT" sz="1300" b="1" i="0" dirty="0">
              <a:solidFill>
                <a:schemeClr val="bg1"/>
              </a:solidFill>
              <a:effectLst/>
              <a:latin typeface="Avenir Book"/>
            </a:endParaRPr>
          </a:p>
          <a:p>
            <a:pPr algn="ctr"/>
            <a:r>
              <a:rPr lang="it-IT" sz="1100" b="0" i="0" dirty="0">
                <a:solidFill>
                  <a:schemeClr val="bg1"/>
                </a:solidFill>
                <a:effectLst/>
                <a:latin typeface="Avenir Book"/>
              </a:rPr>
              <a:t>Costituita con decreto interministeriale 29 novembre 2024</a:t>
            </a:r>
          </a:p>
        </p:txBody>
      </p:sp>
    </p:spTree>
    <p:extLst>
      <p:ext uri="{BB962C8B-B14F-4D97-AF65-F5344CB8AC3E}">
        <p14:creationId xmlns:p14="http://schemas.microsoft.com/office/powerpoint/2010/main" val="398236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49D1A7-E9D7-015E-AC8A-6C89D4D6C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ago&#10;&#10;Descrizione generata automaticamente">
            <a:extLst>
              <a:ext uri="{FF2B5EF4-FFF2-40B4-BE49-F238E27FC236}">
                <a16:creationId xmlns:a16="http://schemas.microsoft.com/office/drawing/2014/main" id="{7B51AE94-A8A5-C087-3EDF-3B61221A4A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5753" t="3793" r="5753" b="28087"/>
          <a:stretch/>
        </p:blipFill>
        <p:spPr>
          <a:xfrm>
            <a:off x="-8550" y="1954329"/>
            <a:ext cx="9144000" cy="3189171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62EA2A91-A5C2-1FCB-DFED-448ADC1C5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460" y="639163"/>
            <a:ext cx="8153042" cy="994172"/>
          </a:xfrm>
        </p:spPr>
        <p:txBody>
          <a:bodyPr>
            <a:normAutofit/>
          </a:bodyPr>
          <a:lstStyle/>
          <a:p>
            <a:r>
              <a:rPr lang="it-IT" sz="2800" b="1" dirty="0">
                <a:latin typeface="Avenir Book"/>
              </a:rPr>
              <a:t>La semplificazione normativa nell’UE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2372FDF-227F-F3AB-A618-ADE5C33E6A08}"/>
              </a:ext>
            </a:extLst>
          </p:cNvPr>
          <p:cNvSpPr txBox="1"/>
          <p:nvPr/>
        </p:nvSpPr>
        <p:spPr>
          <a:xfrm>
            <a:off x="255460" y="1419609"/>
            <a:ext cx="8406540" cy="97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600" kern="100" dirty="0">
                <a:effectLst/>
                <a:latin typeface="Avenir Book"/>
                <a:ea typeface="Aptos" panose="020B0004020202020204" pitchFamily="34" charset="0"/>
                <a:cs typeface="Times New Roman" panose="02020603050405020304" pitchFamily="18" charset="0"/>
              </a:rPr>
              <a:t>Il nuovo ciclo legislativo europeo si apre con una rinnovata attenzione all’efficientamento normativo come leva per la competitività nel mutato contesto internazionale.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600" kern="100" dirty="0">
                <a:effectLst/>
                <a:latin typeface="Avenir Book"/>
                <a:ea typeface="Aptos" panose="020B0004020202020204" pitchFamily="34" charset="0"/>
                <a:cs typeface="Times New Roman" panose="02020603050405020304" pitchFamily="18" charset="0"/>
              </a:rPr>
              <a:t>A livello europeo si sta lavorando per: </a:t>
            </a:r>
          </a:p>
        </p:txBody>
      </p:sp>
      <p:graphicFrame>
        <p:nvGraphicFramePr>
          <p:cNvPr id="13" name="Diagramma 12">
            <a:extLst>
              <a:ext uri="{FF2B5EF4-FFF2-40B4-BE49-F238E27FC236}">
                <a16:creationId xmlns:a16="http://schemas.microsoft.com/office/drawing/2014/main" id="{E9EA1FD5-1CC8-424B-76A5-82EF9AB12C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1843490"/>
              </p:ext>
            </p:extLst>
          </p:nvPr>
        </p:nvGraphicFramePr>
        <p:xfrm>
          <a:off x="1425074" y="2338499"/>
          <a:ext cx="6422561" cy="2702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ttangolo 2">
            <a:extLst>
              <a:ext uri="{FF2B5EF4-FFF2-40B4-BE49-F238E27FC236}">
                <a16:creationId xmlns:a16="http://schemas.microsoft.com/office/drawing/2014/main" id="{56764022-912B-A448-C48E-7CD6245C6FD1}"/>
              </a:ext>
            </a:extLst>
          </p:cNvPr>
          <p:cNvSpPr/>
          <p:nvPr/>
        </p:nvSpPr>
        <p:spPr>
          <a:xfrm>
            <a:off x="0" y="0"/>
            <a:ext cx="9144000" cy="78869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E870BBDB-2A7A-8910-57D1-C629CD50762F}"/>
              </a:ext>
            </a:extLst>
          </p:cNvPr>
          <p:cNvGrpSpPr/>
          <p:nvPr/>
        </p:nvGrpSpPr>
        <p:grpSpPr>
          <a:xfrm>
            <a:off x="309232" y="94006"/>
            <a:ext cx="6518898" cy="655605"/>
            <a:chOff x="171151" y="76368"/>
            <a:chExt cx="6518898" cy="655605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5C181CFD-B809-DC6F-E014-9BB389B7A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151" y="76368"/>
              <a:ext cx="584627" cy="655605"/>
            </a:xfrm>
            <a:prstGeom prst="rect">
              <a:avLst/>
            </a:prstGeom>
          </p:spPr>
        </p:pic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EA92FF2E-806A-BB1D-E6E7-C927FB886AD2}"/>
                </a:ext>
              </a:extLst>
            </p:cNvPr>
            <p:cNvSpPr/>
            <p:nvPr/>
          </p:nvSpPr>
          <p:spPr>
            <a:xfrm>
              <a:off x="926929" y="254556"/>
              <a:ext cx="576312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400" dirty="0">
                  <a:solidFill>
                    <a:schemeClr val="bg1"/>
                  </a:solidFill>
                  <a:latin typeface="Titillium Web SemiBold" panose="00000700000000000000" pitchFamily="2" charset="0"/>
                </a:rPr>
                <a:t>Ministro per le riforme istituzionali e la semplificazione normativa</a:t>
              </a:r>
            </a:p>
          </p:txBody>
        </p:sp>
      </p:grpSp>
      <p:pic>
        <p:nvPicPr>
          <p:cNvPr id="9" name="Immagine 8">
            <a:extLst>
              <a:ext uri="{FF2B5EF4-FFF2-40B4-BE49-F238E27FC236}">
                <a16:creationId xmlns:a16="http://schemas.microsoft.com/office/drawing/2014/main" id="{83993B49-6E82-3C57-C66C-0DBD912618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788697"/>
            <a:ext cx="9144000" cy="5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27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9A51CD-AF1D-C44A-EE06-CFB9755D1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105920-C317-2F75-38C8-D88B1C532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545" y="790351"/>
            <a:ext cx="8153042" cy="994172"/>
          </a:xfrm>
        </p:spPr>
        <p:txBody>
          <a:bodyPr>
            <a:normAutofit/>
          </a:bodyPr>
          <a:lstStyle/>
          <a:p>
            <a:r>
              <a:rPr lang="it-IT" sz="2800" b="1" dirty="0">
                <a:latin typeface="Avenir Book" panose="02000503020000020003"/>
              </a:rPr>
              <a:t>Dialogo Italia – UE sulla semplificazione normativa 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F859149-364B-FAAD-8E56-54E5F9AB1FCD}"/>
              </a:ext>
            </a:extLst>
          </p:cNvPr>
          <p:cNvSpPr txBox="1"/>
          <p:nvPr/>
        </p:nvSpPr>
        <p:spPr>
          <a:xfrm>
            <a:off x="4678066" y="1834601"/>
            <a:ext cx="3989713" cy="176253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600" kern="100" dirty="0">
                <a:effectLst/>
                <a:latin typeface="Avenir Book" panose="02000503020000020003"/>
                <a:ea typeface="Aptos" panose="020B0004020202020204" pitchFamily="34" charset="0"/>
                <a:cs typeface="Times New Roman" panose="02020603050405020304" pitchFamily="18" charset="0"/>
              </a:rPr>
              <a:t>Il Ministro Casellati ha costituito un gruppo di lavoro con il Commissario europeo alla Semplificazione, Valdis Dombrovskis.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600" kern="100" dirty="0">
                <a:effectLst/>
                <a:latin typeface="Avenir Book" panose="02000503020000020003"/>
                <a:ea typeface="Aptos" panose="020B0004020202020204" pitchFamily="34" charset="0"/>
                <a:cs typeface="Times New Roman" panose="02020603050405020304" pitchFamily="18" charset="0"/>
              </a:rPr>
              <a:t>Per la semplificazione normativa si apre un canale diretto tra Roma e Bruxelles per semplificare le norme già in fase istruttoria.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711627EE-63D6-3F3A-18C7-064DDFDC5A39}"/>
              </a:ext>
            </a:extLst>
          </p:cNvPr>
          <p:cNvSpPr/>
          <p:nvPr/>
        </p:nvSpPr>
        <p:spPr>
          <a:xfrm>
            <a:off x="0" y="0"/>
            <a:ext cx="9144000" cy="78869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9E283729-B11E-096A-CEAB-AD3D1FB49CC9}"/>
              </a:ext>
            </a:extLst>
          </p:cNvPr>
          <p:cNvGrpSpPr/>
          <p:nvPr/>
        </p:nvGrpSpPr>
        <p:grpSpPr>
          <a:xfrm>
            <a:off x="309232" y="94006"/>
            <a:ext cx="6518898" cy="655605"/>
            <a:chOff x="171151" y="76368"/>
            <a:chExt cx="6518898" cy="655605"/>
          </a:xfrm>
        </p:grpSpPr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56ABE7E4-9DED-84C5-327B-02BBAA64B0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151" y="76368"/>
              <a:ext cx="584627" cy="655605"/>
            </a:xfrm>
            <a:prstGeom prst="rect">
              <a:avLst/>
            </a:prstGeom>
          </p:spPr>
        </p:pic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BF767B01-3C5D-8CBB-AFD6-886DF992E69D}"/>
                </a:ext>
              </a:extLst>
            </p:cNvPr>
            <p:cNvSpPr/>
            <p:nvPr/>
          </p:nvSpPr>
          <p:spPr>
            <a:xfrm>
              <a:off x="926929" y="254556"/>
              <a:ext cx="576312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400" dirty="0">
                  <a:solidFill>
                    <a:schemeClr val="bg1"/>
                  </a:solidFill>
                  <a:latin typeface="Titillium Web SemiBold" panose="00000700000000000000" pitchFamily="2" charset="0"/>
                </a:rPr>
                <a:t>Ministro per le riforme istituzionali e la semplificazione normativa</a:t>
              </a:r>
            </a:p>
          </p:txBody>
        </p:sp>
      </p:grpSp>
      <p:pic>
        <p:nvPicPr>
          <p:cNvPr id="10" name="Immagine 9">
            <a:extLst>
              <a:ext uri="{FF2B5EF4-FFF2-40B4-BE49-F238E27FC236}">
                <a16:creationId xmlns:a16="http://schemas.microsoft.com/office/drawing/2014/main" id="{3327CF55-8E96-B2D3-57CD-362536CD6C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788697"/>
            <a:ext cx="9144000" cy="50079"/>
          </a:xfrm>
          <a:prstGeom prst="rect">
            <a:avLst/>
          </a:prstGeom>
        </p:spPr>
      </p:pic>
      <p:pic>
        <p:nvPicPr>
          <p:cNvPr id="7" name="Immagine 6" descr="Immagine che contiene ago&#10;&#10;Descrizione generata automaticamente">
            <a:extLst>
              <a:ext uri="{FF2B5EF4-FFF2-40B4-BE49-F238E27FC236}">
                <a16:creationId xmlns:a16="http://schemas.microsoft.com/office/drawing/2014/main" id="{F9FD00A7-E60B-F093-D02C-4E2FC3C3BC2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20000"/>
          </a:blip>
          <a:srcRect l="5753" t="3793" r="5753" b="28087"/>
          <a:stretch/>
        </p:blipFill>
        <p:spPr>
          <a:xfrm>
            <a:off x="-2" y="2246788"/>
            <a:ext cx="9144000" cy="2896712"/>
          </a:xfrm>
          <a:prstGeom prst="rect">
            <a:avLst/>
          </a:prstGeom>
        </p:spPr>
      </p:pic>
      <p:pic>
        <p:nvPicPr>
          <p:cNvPr id="6" name="Picture 4" descr="Aise.it - Agenzia Internazionale Stampa Estero">
            <a:extLst>
              <a:ext uri="{FF2B5EF4-FFF2-40B4-BE49-F238E27FC236}">
                <a16:creationId xmlns:a16="http://schemas.microsoft.com/office/drawing/2014/main" id="{63DD773D-D713-17CF-07A1-03733189F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5" y="1786056"/>
            <a:ext cx="3586367" cy="238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72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2DA3AB-0254-D521-74AA-1E3FFEF86E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ago&#10;&#10;Descrizione generata automaticamente">
            <a:extLst>
              <a:ext uri="{FF2B5EF4-FFF2-40B4-BE49-F238E27FC236}">
                <a16:creationId xmlns:a16="http://schemas.microsoft.com/office/drawing/2014/main" id="{C20DD367-61C4-411B-9371-9C266493A5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l="5753" t="3793" r="5753" b="28087"/>
          <a:stretch/>
        </p:blipFill>
        <p:spPr>
          <a:xfrm>
            <a:off x="-8550" y="1954329"/>
            <a:ext cx="9144000" cy="318917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5B5FFB7-6970-1B37-542D-E3AD78479D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985" y="1338489"/>
            <a:ext cx="696029" cy="780531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804D71A6-5BB8-80C5-A8FD-62774F57E0F6}"/>
              </a:ext>
            </a:extLst>
          </p:cNvPr>
          <p:cNvSpPr/>
          <p:nvPr/>
        </p:nvSpPr>
        <p:spPr>
          <a:xfrm>
            <a:off x="0" y="10993"/>
            <a:ext cx="9144000" cy="78869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C385B04D-8CFD-6886-1835-453A16E05212}"/>
              </a:ext>
            </a:extLst>
          </p:cNvPr>
          <p:cNvGrpSpPr/>
          <p:nvPr/>
        </p:nvGrpSpPr>
        <p:grpSpPr>
          <a:xfrm>
            <a:off x="309232" y="94006"/>
            <a:ext cx="6518898" cy="655605"/>
            <a:chOff x="171151" y="76368"/>
            <a:chExt cx="6518898" cy="655605"/>
          </a:xfrm>
        </p:grpSpPr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0EEB5C56-6DC0-4BD0-F324-94F367529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151" y="76368"/>
              <a:ext cx="584627" cy="655605"/>
            </a:xfrm>
            <a:prstGeom prst="rect">
              <a:avLst/>
            </a:prstGeom>
          </p:spPr>
        </p:pic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A6C315FE-727D-99AF-2A53-A5232D243F33}"/>
                </a:ext>
              </a:extLst>
            </p:cNvPr>
            <p:cNvSpPr/>
            <p:nvPr/>
          </p:nvSpPr>
          <p:spPr>
            <a:xfrm>
              <a:off x="926929" y="254556"/>
              <a:ext cx="576312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400" dirty="0">
                  <a:solidFill>
                    <a:schemeClr val="bg1"/>
                  </a:solidFill>
                  <a:latin typeface="Titillium Web SemiBold" panose="00000700000000000000" pitchFamily="2" charset="0"/>
                </a:rPr>
                <a:t>Ministro per le riforme istituzionali  e la semplificazione normativa</a:t>
              </a:r>
            </a:p>
          </p:txBody>
        </p:sp>
      </p:grpSp>
      <p:pic>
        <p:nvPicPr>
          <p:cNvPr id="27" name="Immagine 26">
            <a:extLst>
              <a:ext uri="{FF2B5EF4-FFF2-40B4-BE49-F238E27FC236}">
                <a16:creationId xmlns:a16="http://schemas.microsoft.com/office/drawing/2014/main" id="{B07D46D2-0384-B6BC-6BCF-ACFED17B38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788697"/>
            <a:ext cx="9144000" cy="50079"/>
          </a:xfrm>
          <a:prstGeom prst="rect">
            <a:avLst/>
          </a:prstGeom>
        </p:spPr>
      </p:pic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C9EA87B3-A189-B262-A15E-50C3A9AC0E32}"/>
              </a:ext>
            </a:extLst>
          </p:cNvPr>
          <p:cNvSpPr/>
          <p:nvPr/>
        </p:nvSpPr>
        <p:spPr>
          <a:xfrm>
            <a:off x="1065010" y="1226840"/>
            <a:ext cx="7226373" cy="3540423"/>
          </a:xfrm>
          <a:prstGeom prst="roundRect">
            <a:avLst/>
          </a:prstGeom>
          <a:solidFill>
            <a:schemeClr val="bg1">
              <a:alpha val="97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BAB1B293-17E8-0B6B-BDC5-5560F85ED9DB}"/>
              </a:ext>
            </a:extLst>
          </p:cNvPr>
          <p:cNvSpPr/>
          <p:nvPr/>
        </p:nvSpPr>
        <p:spPr>
          <a:xfrm>
            <a:off x="1477768" y="1247772"/>
            <a:ext cx="6289965" cy="6563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1F4E79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F6D7A55-80D9-B42D-9220-FDA12A2ED632}"/>
              </a:ext>
            </a:extLst>
          </p:cNvPr>
          <p:cNvSpPr txBox="1"/>
          <p:nvPr/>
        </p:nvSpPr>
        <p:spPr>
          <a:xfrm>
            <a:off x="1629317" y="1220435"/>
            <a:ext cx="6097757" cy="813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"/>
              </a:spcAft>
            </a:pPr>
            <a:r>
              <a:rPr lang="it-IT" b="1" dirty="0">
                <a:solidFill>
                  <a:srgbClr val="1F4E7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REPUBBLICA ITALIANA </a:t>
            </a:r>
          </a:p>
          <a:p>
            <a:pPr algn="r">
              <a:spcAft>
                <a:spcPts val="50"/>
              </a:spcAft>
            </a:pPr>
            <a:r>
              <a:rPr lang="it-IT" sz="2600" b="1" dirty="0">
                <a:solidFill>
                  <a:srgbClr val="1F4E7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 CARD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6F148CC-3B97-2C64-3985-EF78183E622A}"/>
              </a:ext>
            </a:extLst>
          </p:cNvPr>
          <p:cNvSpPr txBox="1"/>
          <p:nvPr/>
        </p:nvSpPr>
        <p:spPr>
          <a:xfrm>
            <a:off x="3614570" y="2082825"/>
            <a:ext cx="466148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ourier New" panose="02070309020205020404" pitchFamily="49" charset="0"/>
                <a:cs typeface="Courier New" panose="02070309020205020404" pitchFamily="49" charset="0"/>
              </a:rPr>
              <a:t>Cognome</a:t>
            </a:r>
          </a:p>
          <a:p>
            <a:r>
              <a:rPr lang="it-IT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Alberti Casellati</a:t>
            </a:r>
          </a:p>
          <a:p>
            <a:r>
              <a:rPr lang="it-IT" dirty="0">
                <a:latin typeface="Courier New" panose="02070309020205020404" pitchFamily="49" charset="0"/>
                <a:cs typeface="Courier New" panose="02070309020205020404" pitchFamily="49" charset="0"/>
              </a:rPr>
              <a:t>Nome</a:t>
            </a:r>
          </a:p>
          <a:p>
            <a:r>
              <a:rPr lang="it-IT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Maria Elisabetta</a:t>
            </a:r>
          </a:p>
          <a:p>
            <a:r>
              <a:rPr lang="it-IT" dirty="0">
                <a:latin typeface="Courier New" panose="02070309020205020404" pitchFamily="49" charset="0"/>
                <a:cs typeface="Courier New" panose="02070309020205020404" pitchFamily="49" charset="0"/>
              </a:rPr>
              <a:t>Professione</a:t>
            </a:r>
          </a:p>
          <a:p>
            <a:r>
              <a:rPr lang="it-IT" b="1" dirty="0">
                <a:latin typeface="Courier New" panose="02070309020205020404" pitchFamily="49" charset="0"/>
                <a:cs typeface="Courier New" panose="02070309020205020404" pitchFamily="49" charset="0"/>
              </a:rPr>
              <a:t>Ministro per le riforme istituzionali e la semplificazione normativa </a:t>
            </a:r>
            <a:endParaRPr lang="it-IT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it-IT" dirty="0"/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6AA3A510-CF76-729F-6E86-D7B469544FC3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19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456" y="2452508"/>
            <a:ext cx="1822824" cy="206586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"/>
              </a:srgbClr>
            </a:outerShdw>
          </a:effec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CC93C913-6295-E6FA-99DD-97114EE8D2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460412" y="1897255"/>
            <a:ext cx="6332706" cy="11241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4266DFC0-22E7-3FC2-68C4-F51EC11482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412" y="2022170"/>
            <a:ext cx="1641879" cy="2571618"/>
          </a:xfrm>
          <a:prstGeom prst="rect">
            <a:avLst/>
          </a:prstGeom>
          <a:effectLst>
            <a:outerShdw blurRad="50800" dist="106888" dir="6180000" algn="ctr" rotWithShape="0">
              <a:srgbClr val="1F4E79">
                <a:alpha val="43000"/>
              </a:srgbClr>
            </a:outerShdw>
          </a:effectLst>
        </p:spPr>
      </p:pic>
      <p:sp>
        <p:nvSpPr>
          <p:cNvPr id="15" name="Segnaposto numero diapositiva 14">
            <a:extLst>
              <a:ext uri="{FF2B5EF4-FFF2-40B4-BE49-F238E27FC236}">
                <a16:creationId xmlns:a16="http://schemas.microsoft.com/office/drawing/2014/main" id="{02E0EEC9-4ABB-BF47-A837-CE23B04ED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655A-CF02-4774-88F7-42FB9B263C13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907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984" y="1469323"/>
            <a:ext cx="696029" cy="780531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0" y="10993"/>
            <a:ext cx="9144000" cy="78869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1741A842-83CD-F50C-3C0B-23ECC4D672B1}"/>
              </a:ext>
            </a:extLst>
          </p:cNvPr>
          <p:cNvGrpSpPr/>
          <p:nvPr/>
        </p:nvGrpSpPr>
        <p:grpSpPr>
          <a:xfrm>
            <a:off x="309232" y="94006"/>
            <a:ext cx="6518898" cy="655605"/>
            <a:chOff x="171151" y="76368"/>
            <a:chExt cx="6518898" cy="655605"/>
          </a:xfrm>
        </p:grpSpPr>
        <p:pic>
          <p:nvPicPr>
            <p:cNvPr id="12" name="Immagin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151" y="76368"/>
              <a:ext cx="584627" cy="655605"/>
            </a:xfrm>
            <a:prstGeom prst="rect">
              <a:avLst/>
            </a:prstGeom>
          </p:spPr>
        </p:pic>
        <p:sp>
          <p:nvSpPr>
            <p:cNvPr id="13" name="Rettangolo 12"/>
            <p:cNvSpPr/>
            <p:nvPr/>
          </p:nvSpPr>
          <p:spPr>
            <a:xfrm>
              <a:off x="926929" y="254556"/>
              <a:ext cx="576312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400" dirty="0">
                  <a:solidFill>
                    <a:schemeClr val="bg1"/>
                  </a:solidFill>
                  <a:latin typeface="Titillium Web SemiBold" panose="00000700000000000000" pitchFamily="2" charset="0"/>
                </a:rPr>
                <a:t>Ministro per le riforme istituzionali e la semplificazione normativa</a:t>
              </a:r>
            </a:p>
          </p:txBody>
        </p:sp>
      </p:grpSp>
      <p:pic>
        <p:nvPicPr>
          <p:cNvPr id="27" name="Immagin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788697"/>
            <a:ext cx="9144000" cy="50079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50B0A063-F08D-6928-7DAB-0FB6FA9970F5}"/>
              </a:ext>
            </a:extLst>
          </p:cNvPr>
          <p:cNvSpPr txBox="1"/>
          <p:nvPr/>
        </p:nvSpPr>
        <p:spPr>
          <a:xfrm>
            <a:off x="81641" y="921230"/>
            <a:ext cx="8980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venir Book" panose="02000503020000020003" pitchFamily="2" charset="0"/>
                <a:ea typeface="Roboto Medium" panose="02000000000000000000" pitchFamily="2" charset="0"/>
                <a:cs typeface="Open Sans" panose="020B0606030504020204" pitchFamily="34" charset="0"/>
              </a:rPr>
              <a:t>Il Ministro opera in due ambiti di intervento</a:t>
            </a:r>
            <a:endParaRPr lang="it-IT" sz="3200" dirty="0">
              <a:solidFill>
                <a:schemeClr val="accent1">
                  <a:lumMod val="50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  <a:cs typeface="Open Sans" panose="020B0606030504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4EE351E-E993-3CAD-E154-DA9096C9E719}"/>
              </a:ext>
            </a:extLst>
          </p:cNvPr>
          <p:cNvSpPr txBox="1"/>
          <p:nvPr/>
        </p:nvSpPr>
        <p:spPr>
          <a:xfrm>
            <a:off x="958339" y="1613070"/>
            <a:ext cx="7227322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RIFORME ISTITUZIONALI</a:t>
            </a:r>
          </a:p>
          <a:p>
            <a:pPr algn="ctr"/>
            <a:endParaRPr lang="it-IT" sz="2800" b="1" dirty="0">
              <a:solidFill>
                <a:schemeClr val="accent1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pPr algn="ctr"/>
            <a:r>
              <a:rPr lang="it-IT" sz="2800" b="1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SEMPLIFICAZIONE NORMATIVA</a:t>
            </a:r>
          </a:p>
        </p:txBody>
      </p:sp>
      <p:sp>
        <p:nvSpPr>
          <p:cNvPr id="18" name="Segnaposto numero diapositiva 17">
            <a:extLst>
              <a:ext uri="{FF2B5EF4-FFF2-40B4-BE49-F238E27FC236}">
                <a16:creationId xmlns:a16="http://schemas.microsoft.com/office/drawing/2014/main" id="{CD4C9D02-F2CC-38FC-95AD-78D6A0566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655A-CF02-4774-88F7-42FB9B263C13}" type="slidenum">
              <a:rPr lang="it-IT" smtClean="0"/>
              <a:t>4</a:t>
            </a:fld>
            <a:endParaRPr lang="it-IT"/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A799DDC5-20B9-A1F0-0E90-BD182D6C17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2200014"/>
            <a:ext cx="9143999" cy="121652"/>
          </a:xfrm>
          <a:prstGeom prst="rect">
            <a:avLst/>
          </a:prstGeom>
        </p:spPr>
      </p:pic>
      <p:pic>
        <p:nvPicPr>
          <p:cNvPr id="4" name="Immagine 3" descr="Immagine che contiene ago&#10;&#10;Descrizione generata automaticamente">
            <a:extLst>
              <a:ext uri="{FF2B5EF4-FFF2-40B4-BE49-F238E27FC236}">
                <a16:creationId xmlns:a16="http://schemas.microsoft.com/office/drawing/2014/main" id="{1E5C2CA1-5838-6797-AFD5-ADDCE58D17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20000"/>
          </a:blip>
          <a:srcRect l="5753" t="3793" r="5753" b="28087"/>
          <a:stretch/>
        </p:blipFill>
        <p:spPr>
          <a:xfrm>
            <a:off x="-8550" y="1954329"/>
            <a:ext cx="9144000" cy="318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66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80C98C-6684-6238-AB2D-05E121FFC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388F28D4-7FC1-AC20-B35F-5E08CA92DE36}"/>
              </a:ext>
            </a:extLst>
          </p:cNvPr>
          <p:cNvSpPr/>
          <p:nvPr/>
        </p:nvSpPr>
        <p:spPr>
          <a:xfrm>
            <a:off x="0" y="0"/>
            <a:ext cx="9144000" cy="78869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C0FBA4CF-F81F-AB51-E95B-ADAD58EF5184}"/>
              </a:ext>
            </a:extLst>
          </p:cNvPr>
          <p:cNvGrpSpPr/>
          <p:nvPr/>
        </p:nvGrpSpPr>
        <p:grpSpPr>
          <a:xfrm>
            <a:off x="309232" y="94006"/>
            <a:ext cx="6518898" cy="655605"/>
            <a:chOff x="171151" y="76368"/>
            <a:chExt cx="6518898" cy="655605"/>
          </a:xfrm>
        </p:grpSpPr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D61AD1CF-46A4-4509-F80F-B84D4240F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151" y="76368"/>
              <a:ext cx="584627" cy="655605"/>
            </a:xfrm>
            <a:prstGeom prst="rect">
              <a:avLst/>
            </a:prstGeom>
          </p:spPr>
        </p:pic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F61EA820-E3C9-B41E-B972-A5775926A165}"/>
                </a:ext>
              </a:extLst>
            </p:cNvPr>
            <p:cNvSpPr/>
            <p:nvPr/>
          </p:nvSpPr>
          <p:spPr>
            <a:xfrm>
              <a:off x="926929" y="254556"/>
              <a:ext cx="576312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400" dirty="0">
                  <a:solidFill>
                    <a:schemeClr val="bg1"/>
                  </a:solidFill>
                  <a:latin typeface="Titillium Web SemiBold" panose="00000700000000000000" pitchFamily="2" charset="0"/>
                </a:rPr>
                <a:t>Ministro per le riforme istituzionali e la semplificazione normativa</a:t>
              </a:r>
            </a:p>
          </p:txBody>
        </p:sp>
      </p:grpSp>
      <p:pic>
        <p:nvPicPr>
          <p:cNvPr id="27" name="Immagine 26">
            <a:extLst>
              <a:ext uri="{FF2B5EF4-FFF2-40B4-BE49-F238E27FC236}">
                <a16:creationId xmlns:a16="http://schemas.microsoft.com/office/drawing/2014/main" id="{C2B6C518-D79C-007B-3C76-6C049BC375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788697"/>
            <a:ext cx="9144000" cy="50079"/>
          </a:xfrm>
          <a:prstGeom prst="rect">
            <a:avLst/>
          </a:prstGeom>
        </p:spPr>
      </p:pic>
      <p:sp>
        <p:nvSpPr>
          <p:cNvPr id="18" name="Segnaposto numero diapositiva 17">
            <a:extLst>
              <a:ext uri="{FF2B5EF4-FFF2-40B4-BE49-F238E27FC236}">
                <a16:creationId xmlns:a16="http://schemas.microsoft.com/office/drawing/2014/main" id="{7A17357F-C950-3C7E-05A8-5B30BDE97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655A-CF02-4774-88F7-42FB9B263C13}" type="slidenum">
              <a:rPr lang="it-IT" smtClean="0"/>
              <a:t>5</a:t>
            </a:fld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3DA13803-F06E-C7BA-CEA5-8079934152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4" y="2196598"/>
            <a:ext cx="9144000" cy="12165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A9F8FC1-4050-B445-0809-7EAE31ED4502}"/>
              </a:ext>
            </a:extLst>
          </p:cNvPr>
          <p:cNvSpPr txBox="1"/>
          <p:nvPr/>
        </p:nvSpPr>
        <p:spPr>
          <a:xfrm>
            <a:off x="2573509" y="2016627"/>
            <a:ext cx="399199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RIFORME ISTITUZIONALI</a:t>
            </a:r>
          </a:p>
        </p:txBody>
      </p:sp>
      <p:pic>
        <p:nvPicPr>
          <p:cNvPr id="7" name="Immagine 6" descr="Immagine che contiene ago&#10;&#10;Descrizione generata automaticamente">
            <a:extLst>
              <a:ext uri="{FF2B5EF4-FFF2-40B4-BE49-F238E27FC236}">
                <a16:creationId xmlns:a16="http://schemas.microsoft.com/office/drawing/2014/main" id="{BDC436D0-0486-716C-75BA-73BC76E6F9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17000"/>
          </a:blip>
          <a:srcRect l="5753" t="3793" r="5753" b="28087"/>
          <a:stretch/>
        </p:blipFill>
        <p:spPr>
          <a:xfrm>
            <a:off x="0" y="1954329"/>
            <a:ext cx="9144000" cy="318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53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 descr="Immagine che contiene ago&#10;&#10;Descrizione generata automaticamente">
            <a:extLst>
              <a:ext uri="{FF2B5EF4-FFF2-40B4-BE49-F238E27FC236}">
                <a16:creationId xmlns:a16="http://schemas.microsoft.com/office/drawing/2014/main" id="{6856F425-CDBA-241C-59AB-47B43A0059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7000"/>
          </a:blip>
          <a:srcRect l="5753" t="3793" r="5753" b="28087"/>
          <a:stretch/>
        </p:blipFill>
        <p:spPr>
          <a:xfrm>
            <a:off x="-2" y="1954391"/>
            <a:ext cx="9144000" cy="3189171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30BCBE2-F6B3-856A-36AB-A724F713C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655A-CF02-4774-88F7-42FB9B263C13}" type="slidenum">
              <a:rPr lang="it-IT" smtClean="0"/>
              <a:t>6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58444CC-60A3-87DB-8F35-30AD322F3B17}"/>
              </a:ext>
            </a:extLst>
          </p:cNvPr>
          <p:cNvSpPr/>
          <p:nvPr/>
        </p:nvSpPr>
        <p:spPr>
          <a:xfrm>
            <a:off x="0" y="0"/>
            <a:ext cx="9144000" cy="78869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BBA8DD32-5610-388B-8172-41683F941F81}"/>
              </a:ext>
            </a:extLst>
          </p:cNvPr>
          <p:cNvGrpSpPr/>
          <p:nvPr/>
        </p:nvGrpSpPr>
        <p:grpSpPr>
          <a:xfrm>
            <a:off x="309232" y="94006"/>
            <a:ext cx="6518898" cy="655605"/>
            <a:chOff x="171151" y="76368"/>
            <a:chExt cx="6518898" cy="655605"/>
          </a:xfrm>
        </p:grpSpPr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40FC7F3A-E677-CFDC-54E5-816D7F213A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151" y="76368"/>
              <a:ext cx="584627" cy="655605"/>
            </a:xfrm>
            <a:prstGeom prst="rect">
              <a:avLst/>
            </a:prstGeom>
          </p:spPr>
        </p:pic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AD9532F9-2A35-8AEC-A3CF-8D07B039A73D}"/>
                </a:ext>
              </a:extLst>
            </p:cNvPr>
            <p:cNvSpPr/>
            <p:nvPr/>
          </p:nvSpPr>
          <p:spPr>
            <a:xfrm>
              <a:off x="926929" y="254556"/>
              <a:ext cx="576312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400" dirty="0">
                  <a:solidFill>
                    <a:schemeClr val="bg1"/>
                  </a:solidFill>
                  <a:latin typeface="Titillium Web SemiBold" panose="00000700000000000000" pitchFamily="2" charset="0"/>
                </a:rPr>
                <a:t>Ministro per le riforme istituzionali e la semplificazione normativa</a:t>
              </a:r>
            </a:p>
          </p:txBody>
        </p:sp>
      </p:grpSp>
      <p:pic>
        <p:nvPicPr>
          <p:cNvPr id="10" name="Immagine 9">
            <a:extLst>
              <a:ext uri="{FF2B5EF4-FFF2-40B4-BE49-F238E27FC236}">
                <a16:creationId xmlns:a16="http://schemas.microsoft.com/office/drawing/2014/main" id="{4360EF59-4909-CD9D-A6A9-A2A96DE610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788697"/>
            <a:ext cx="9144000" cy="50079"/>
          </a:xfrm>
          <a:prstGeom prst="rect">
            <a:avLst/>
          </a:prstGeom>
        </p:spPr>
      </p:pic>
      <p:sp>
        <p:nvSpPr>
          <p:cNvPr id="13" name="Titolo 1">
            <a:extLst>
              <a:ext uri="{FF2B5EF4-FFF2-40B4-BE49-F238E27FC236}">
                <a16:creationId xmlns:a16="http://schemas.microsoft.com/office/drawing/2014/main" id="{6F60A434-CEFE-6143-AA93-6CBD92AD0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122" y="986916"/>
            <a:ext cx="3882643" cy="994172"/>
          </a:xfrm>
        </p:spPr>
        <p:txBody>
          <a:bodyPr>
            <a:normAutofit/>
          </a:bodyPr>
          <a:lstStyle/>
          <a:p>
            <a:r>
              <a:rPr lang="it-IT" sz="2800" b="1" dirty="0">
                <a:latin typeface="Avenir Book" panose="02000503020000020003"/>
              </a:rPr>
              <a:t>Riforme istituzionali per: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B76C6797-4D29-13A0-5780-D9C23D969B6D}"/>
              </a:ext>
            </a:extLst>
          </p:cNvPr>
          <p:cNvSpPr txBox="1"/>
          <p:nvPr/>
        </p:nvSpPr>
        <p:spPr>
          <a:xfrm>
            <a:off x="531384" y="1979791"/>
            <a:ext cx="8081228" cy="2556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dirty="0">
                <a:latin typeface="Avenir Book" panose="02000503020000020003" pitchFamily="2" charset="0"/>
                <a:ea typeface="Roboto Medium" panose="02000000000000000000" pitchFamily="2" charset="0"/>
                <a:cs typeface="Open Sans" panose="020B0606030504020204" pitchFamily="34" charset="0"/>
              </a:rPr>
              <a:t>Modernizzare la macchina dello Stato</a:t>
            </a: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dirty="0">
                <a:latin typeface="Avenir Book" panose="02000503020000020003" pitchFamily="2" charset="0"/>
                <a:ea typeface="Roboto Medium" panose="02000000000000000000" pitchFamily="2" charset="0"/>
                <a:cs typeface="Open Sans" panose="020B0606030504020204" pitchFamily="34" charset="0"/>
              </a:rPr>
              <a:t>Migliorare la qualità della democrazia</a:t>
            </a: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dirty="0">
                <a:latin typeface="Avenir Book" panose="02000503020000020003" pitchFamily="2" charset="0"/>
                <a:ea typeface="Roboto Medium" panose="02000000000000000000" pitchFamily="2" charset="0"/>
                <a:cs typeface="Open Sans" panose="020B0606030504020204" pitchFamily="34" charset="0"/>
              </a:rPr>
              <a:t>Adeguare le istituzioni all'evoluzione tecnologica, economica e sociale</a:t>
            </a:r>
          </a:p>
        </p:txBody>
      </p:sp>
    </p:spTree>
    <p:extLst>
      <p:ext uri="{BB962C8B-B14F-4D97-AF65-F5344CB8AC3E}">
        <p14:creationId xmlns:p14="http://schemas.microsoft.com/office/powerpoint/2010/main" val="24593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F42767-8571-8519-6AE6-1339560733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55792E2-68FA-7DDA-8FDB-090F98DFE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655A-CF02-4774-88F7-42FB9B263C13}" type="slidenum">
              <a:rPr lang="it-IT" smtClean="0"/>
              <a:t>7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4D8885D2-5210-2B80-C377-AC01BA6EDAE5}"/>
              </a:ext>
            </a:extLst>
          </p:cNvPr>
          <p:cNvSpPr/>
          <p:nvPr/>
        </p:nvSpPr>
        <p:spPr>
          <a:xfrm>
            <a:off x="0" y="0"/>
            <a:ext cx="9144000" cy="78869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31AC9DF1-8412-0834-AB73-F1849A1A28B8}"/>
              </a:ext>
            </a:extLst>
          </p:cNvPr>
          <p:cNvGrpSpPr/>
          <p:nvPr/>
        </p:nvGrpSpPr>
        <p:grpSpPr>
          <a:xfrm>
            <a:off x="309232" y="94006"/>
            <a:ext cx="6518898" cy="655605"/>
            <a:chOff x="171151" y="76368"/>
            <a:chExt cx="6518898" cy="655605"/>
          </a:xfrm>
        </p:grpSpPr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A64B13A5-6DAB-80AF-83E6-937FC71C47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151" y="76368"/>
              <a:ext cx="584627" cy="655605"/>
            </a:xfrm>
            <a:prstGeom prst="rect">
              <a:avLst/>
            </a:prstGeom>
          </p:spPr>
        </p:pic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6EA4436F-B96E-3581-A879-777B5B8990E9}"/>
                </a:ext>
              </a:extLst>
            </p:cNvPr>
            <p:cNvSpPr/>
            <p:nvPr/>
          </p:nvSpPr>
          <p:spPr>
            <a:xfrm>
              <a:off x="926929" y="254556"/>
              <a:ext cx="576312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400" dirty="0">
                  <a:solidFill>
                    <a:schemeClr val="bg1"/>
                  </a:solidFill>
                  <a:latin typeface="Titillium Web SemiBold" panose="00000700000000000000" pitchFamily="2" charset="0"/>
                </a:rPr>
                <a:t>Ministro per le riforme istituzionali e la semplificazione normativa</a:t>
              </a:r>
            </a:p>
          </p:txBody>
        </p:sp>
      </p:grpSp>
      <p:pic>
        <p:nvPicPr>
          <p:cNvPr id="10" name="Immagine 9">
            <a:extLst>
              <a:ext uri="{FF2B5EF4-FFF2-40B4-BE49-F238E27FC236}">
                <a16:creationId xmlns:a16="http://schemas.microsoft.com/office/drawing/2014/main" id="{6B5EDA18-467E-551E-5B4A-EF8BD5DF0C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788697"/>
            <a:ext cx="9144000" cy="50079"/>
          </a:xfrm>
          <a:prstGeom prst="rect">
            <a:avLst/>
          </a:prstGeom>
        </p:spPr>
      </p:pic>
      <p:sp>
        <p:nvSpPr>
          <p:cNvPr id="13" name="Titolo 1">
            <a:extLst>
              <a:ext uri="{FF2B5EF4-FFF2-40B4-BE49-F238E27FC236}">
                <a16:creationId xmlns:a16="http://schemas.microsoft.com/office/drawing/2014/main" id="{0662A824-B2E9-4006-0178-6315C4C8E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556" y="958337"/>
            <a:ext cx="8886442" cy="740430"/>
          </a:xfrm>
        </p:spPr>
        <p:txBody>
          <a:bodyPr>
            <a:normAutofit/>
          </a:bodyPr>
          <a:lstStyle/>
          <a:p>
            <a:r>
              <a:rPr lang="it-IT" sz="2800" b="1" dirty="0">
                <a:latin typeface="Avenir Book" panose="02000503020000020003" pitchFamily="2" charset="0"/>
                <a:ea typeface="+mn-ea"/>
                <a:cs typeface="+mn-cs"/>
              </a:rPr>
              <a:t>Cosa fa il Dipartimento per le riforme istituzionali?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7C32AF5-80B5-6B9E-1829-DBA58801483C}"/>
              </a:ext>
            </a:extLst>
          </p:cNvPr>
          <p:cNvSpPr txBox="1"/>
          <p:nvPr/>
        </p:nvSpPr>
        <p:spPr>
          <a:xfrm>
            <a:off x="486711" y="1818328"/>
            <a:ext cx="8170573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Clr>
                <a:schemeClr val="accent1">
                  <a:lumMod val="75000"/>
                </a:schemeClr>
              </a:buClr>
              <a:buFont typeface="Font di sistema regolare"/>
              <a:buChar char="⇢"/>
            </a:pPr>
            <a:r>
              <a:rPr lang="it-IT" sz="2200" dirty="0">
                <a:latin typeface="Avenir Book" panose="02000503020000020003" pitchFamily="2" charset="0"/>
              </a:rPr>
              <a:t>Effettua studi e ricerche in materia di riforme costituzionali, istituzionali e legislative</a:t>
            </a:r>
          </a:p>
          <a:p>
            <a:pPr marL="285750" indent="-285750" algn="l">
              <a:buClr>
                <a:schemeClr val="accent1">
                  <a:lumMod val="75000"/>
                </a:schemeClr>
              </a:buClr>
              <a:buFont typeface="Font di sistema regolare"/>
              <a:buChar char="⇢"/>
            </a:pPr>
            <a:endParaRPr lang="it-IT" sz="2200" dirty="0">
              <a:latin typeface="Avenir Book" panose="02000503020000020003" pitchFamily="2" charset="0"/>
            </a:endParaRPr>
          </a:p>
          <a:p>
            <a:pPr marL="285750" indent="-285750" algn="l">
              <a:buClr>
                <a:schemeClr val="accent1">
                  <a:lumMod val="75000"/>
                </a:schemeClr>
              </a:buClr>
              <a:buFont typeface="Font di sistema regolare"/>
              <a:buChar char="⇢"/>
            </a:pPr>
            <a:r>
              <a:rPr lang="it-IT" sz="2200" b="0" i="0" dirty="0">
                <a:effectLst/>
                <a:latin typeface="Avenir Book" panose="02000503020000020003" pitchFamily="2" charset="0"/>
              </a:rPr>
              <a:t>Cura i rapporti e il confronto con le sedi politico-istituzionali nazionali e internazionali in materia di riforme</a:t>
            </a:r>
          </a:p>
          <a:p>
            <a:pPr marL="285750" indent="-285750" algn="l">
              <a:buClr>
                <a:schemeClr val="accent1">
                  <a:lumMod val="75000"/>
                </a:schemeClr>
              </a:buClr>
              <a:buFont typeface="Font di sistema regolare"/>
              <a:buChar char="⇢"/>
            </a:pPr>
            <a:endParaRPr lang="it-IT" sz="2200" b="0" i="0" dirty="0">
              <a:effectLst/>
              <a:latin typeface="Avenir Book" panose="02000503020000020003" pitchFamily="2" charset="0"/>
            </a:endParaRPr>
          </a:p>
          <a:p>
            <a:pPr marL="285750" indent="-285750" algn="l">
              <a:buClr>
                <a:schemeClr val="accent1">
                  <a:lumMod val="75000"/>
                </a:schemeClr>
              </a:buClr>
              <a:buFont typeface="Font di sistema regolare"/>
              <a:buChar char="⇢"/>
            </a:pPr>
            <a:r>
              <a:rPr lang="it-IT" sz="2200" dirty="0">
                <a:latin typeface="Avenir Book" panose="02000503020000020003" pitchFamily="2" charset="0"/>
              </a:rPr>
              <a:t>V</a:t>
            </a:r>
            <a:r>
              <a:rPr lang="it-IT" sz="2200" b="0" i="0" dirty="0">
                <a:effectLst/>
                <a:latin typeface="Avenir Book" panose="02000503020000020003" pitchFamily="2" charset="0"/>
              </a:rPr>
              <a:t>erifica la coerenza delle iniziative normative concernenti le riforme istituzionali</a:t>
            </a:r>
          </a:p>
        </p:txBody>
      </p:sp>
      <p:pic>
        <p:nvPicPr>
          <p:cNvPr id="11" name="Immagine 10" descr="Immagine che contiene ago&#10;&#10;Descrizione generata automaticamente">
            <a:extLst>
              <a:ext uri="{FF2B5EF4-FFF2-40B4-BE49-F238E27FC236}">
                <a16:creationId xmlns:a16="http://schemas.microsoft.com/office/drawing/2014/main" id="{F903490F-CAA1-78CB-2333-23466CADCD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17000"/>
          </a:blip>
          <a:srcRect l="5753" t="3793" r="5753" b="28087"/>
          <a:stretch/>
        </p:blipFill>
        <p:spPr>
          <a:xfrm>
            <a:off x="0" y="1936523"/>
            <a:ext cx="9144000" cy="318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2117C0-44E4-EB3C-FC0F-A5E1AA721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F0806A3-C131-4ACD-63F0-EEE95F006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655A-CF02-4774-88F7-42FB9B263C13}" type="slidenum">
              <a:rPr lang="it-IT" smtClean="0"/>
              <a:t>8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103B7754-F47E-81CC-B5BE-D7E7806ED349}"/>
              </a:ext>
            </a:extLst>
          </p:cNvPr>
          <p:cNvSpPr/>
          <p:nvPr/>
        </p:nvSpPr>
        <p:spPr>
          <a:xfrm>
            <a:off x="0" y="0"/>
            <a:ext cx="9144000" cy="78869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E475430E-6109-071E-5B9C-E48D133407E4}"/>
              </a:ext>
            </a:extLst>
          </p:cNvPr>
          <p:cNvGrpSpPr/>
          <p:nvPr/>
        </p:nvGrpSpPr>
        <p:grpSpPr>
          <a:xfrm>
            <a:off x="309232" y="94006"/>
            <a:ext cx="6518898" cy="655605"/>
            <a:chOff x="171151" y="76368"/>
            <a:chExt cx="6518898" cy="655605"/>
          </a:xfrm>
        </p:grpSpPr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95A6CABD-6EC5-CF7C-D1FB-E9E9E4E82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151" y="76368"/>
              <a:ext cx="584627" cy="655605"/>
            </a:xfrm>
            <a:prstGeom prst="rect">
              <a:avLst/>
            </a:prstGeom>
          </p:spPr>
        </p:pic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306722EF-F79E-031F-814F-688D3A1BE648}"/>
                </a:ext>
              </a:extLst>
            </p:cNvPr>
            <p:cNvSpPr/>
            <p:nvPr/>
          </p:nvSpPr>
          <p:spPr>
            <a:xfrm>
              <a:off x="926929" y="254556"/>
              <a:ext cx="576312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400" dirty="0">
                  <a:solidFill>
                    <a:schemeClr val="bg1"/>
                  </a:solidFill>
                  <a:latin typeface="Titillium Web SemiBold" panose="00000700000000000000" pitchFamily="2" charset="0"/>
                </a:rPr>
                <a:t>Ministro per le riforme istituzionali e la semplificazione normativa</a:t>
              </a:r>
            </a:p>
          </p:txBody>
        </p:sp>
      </p:grpSp>
      <p:pic>
        <p:nvPicPr>
          <p:cNvPr id="10" name="Immagine 9">
            <a:extLst>
              <a:ext uri="{FF2B5EF4-FFF2-40B4-BE49-F238E27FC236}">
                <a16:creationId xmlns:a16="http://schemas.microsoft.com/office/drawing/2014/main" id="{0834DE9A-A07F-8405-029D-2775237BC1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788697"/>
            <a:ext cx="9144000" cy="50079"/>
          </a:xfrm>
          <a:prstGeom prst="rect">
            <a:avLst/>
          </a:prstGeom>
        </p:spPr>
      </p:pic>
      <p:sp>
        <p:nvSpPr>
          <p:cNvPr id="13" name="Titolo 1">
            <a:extLst>
              <a:ext uri="{FF2B5EF4-FFF2-40B4-BE49-F238E27FC236}">
                <a16:creationId xmlns:a16="http://schemas.microsoft.com/office/drawing/2014/main" id="{6471EE45-B44C-BFD9-0C8C-6478E7B0A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545" y="1127085"/>
            <a:ext cx="2222300" cy="768296"/>
          </a:xfrm>
        </p:spPr>
        <p:txBody>
          <a:bodyPr>
            <a:normAutofit/>
          </a:bodyPr>
          <a:lstStyle/>
          <a:p>
            <a:r>
              <a:rPr lang="it-IT" sz="2800" b="1" dirty="0">
                <a:latin typeface="Avenir Book" panose="02000503020000020003"/>
              </a:rPr>
              <a:t>Obiettivi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A0D933A-8BA0-601B-C1D4-D2BA66AD3C88}"/>
              </a:ext>
            </a:extLst>
          </p:cNvPr>
          <p:cNvSpPr txBox="1"/>
          <p:nvPr/>
        </p:nvSpPr>
        <p:spPr>
          <a:xfrm>
            <a:off x="601545" y="2000700"/>
            <a:ext cx="8454442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Clr>
                <a:schemeClr val="accent1">
                  <a:lumMod val="75000"/>
                </a:schemeClr>
              </a:buClr>
              <a:buFont typeface="Font di sistema regolare"/>
              <a:buChar char="⇢"/>
            </a:pPr>
            <a:r>
              <a:rPr lang="it-IT" sz="2200" dirty="0">
                <a:latin typeface="Avenir Book" panose="02000503020000020003" pitchFamily="2" charset="0"/>
              </a:rPr>
              <a:t>Rendere più chiaro ed efficiente l’ordinamento giuridico</a:t>
            </a:r>
          </a:p>
          <a:p>
            <a:pPr marL="285750" indent="-285750" algn="l">
              <a:buClr>
                <a:schemeClr val="accent1">
                  <a:lumMod val="75000"/>
                </a:schemeClr>
              </a:buClr>
              <a:buFont typeface="Font di sistema regolare"/>
              <a:buChar char="⇢"/>
            </a:pPr>
            <a:endParaRPr lang="it-IT" sz="2200" dirty="0">
              <a:latin typeface="Avenir Book" panose="02000503020000020003" pitchFamily="2" charset="0"/>
            </a:endParaRPr>
          </a:p>
          <a:p>
            <a:pPr marL="285750" indent="-285750" algn="l">
              <a:buClr>
                <a:schemeClr val="accent1">
                  <a:lumMod val="75000"/>
                </a:schemeClr>
              </a:buClr>
              <a:buFont typeface="Font di sistema regolare"/>
              <a:buChar char="⇢"/>
            </a:pPr>
            <a:r>
              <a:rPr lang="it-IT" sz="2200" dirty="0">
                <a:latin typeface="Avenir Book" panose="02000503020000020003" pitchFamily="2" charset="0"/>
              </a:rPr>
              <a:t>Accrescere la fiducia e il legame tra cittadini e istituzioni</a:t>
            </a:r>
          </a:p>
          <a:p>
            <a:pPr marL="285750" indent="-285750" algn="l">
              <a:buClr>
                <a:schemeClr val="accent1">
                  <a:lumMod val="75000"/>
                </a:schemeClr>
              </a:buClr>
              <a:buFont typeface="Font di sistema regolare"/>
              <a:buChar char="⇢"/>
            </a:pPr>
            <a:endParaRPr lang="it-IT" sz="2200" dirty="0">
              <a:latin typeface="Avenir Book" panose="02000503020000020003" pitchFamily="2" charset="0"/>
            </a:endParaRPr>
          </a:p>
          <a:p>
            <a:pPr marL="285750" indent="-285750" algn="l">
              <a:buClr>
                <a:schemeClr val="accent1">
                  <a:lumMod val="75000"/>
                </a:schemeClr>
              </a:buClr>
              <a:buFont typeface="Font di sistema regolare"/>
              <a:buChar char="⇢"/>
            </a:pPr>
            <a:r>
              <a:rPr lang="it-IT" sz="2200" dirty="0">
                <a:latin typeface="Avenir Book" panose="02000503020000020003" pitchFamily="2" charset="0"/>
              </a:rPr>
              <a:t>Attrarre maggiori investimenti</a:t>
            </a:r>
          </a:p>
          <a:p>
            <a:pPr marL="285750" indent="-285750" algn="l">
              <a:buClr>
                <a:schemeClr val="accent1">
                  <a:lumMod val="75000"/>
                </a:schemeClr>
              </a:buClr>
              <a:buFont typeface="Font di sistema regolare"/>
              <a:buChar char="⇢"/>
            </a:pPr>
            <a:endParaRPr lang="it-IT" sz="2200" dirty="0">
              <a:latin typeface="Avenir Book" panose="02000503020000020003" pitchFamily="2" charset="0"/>
            </a:endParaRPr>
          </a:p>
          <a:p>
            <a:pPr marL="285750" indent="-285750" algn="l">
              <a:buClr>
                <a:schemeClr val="accent1">
                  <a:lumMod val="75000"/>
                </a:schemeClr>
              </a:buClr>
              <a:buFont typeface="Font di sistema regolare"/>
              <a:buChar char="⇢"/>
            </a:pPr>
            <a:r>
              <a:rPr lang="it-IT" sz="2200" dirty="0">
                <a:latin typeface="Avenir Book" panose="02000503020000020003" pitchFamily="2" charset="0"/>
              </a:rPr>
              <a:t>Accompagnare l’Italia verso il futuro</a:t>
            </a:r>
          </a:p>
        </p:txBody>
      </p:sp>
      <p:pic>
        <p:nvPicPr>
          <p:cNvPr id="11" name="Immagine 10" descr="Immagine che contiene ago&#10;&#10;Descrizione generata automaticamente">
            <a:extLst>
              <a:ext uri="{FF2B5EF4-FFF2-40B4-BE49-F238E27FC236}">
                <a16:creationId xmlns:a16="http://schemas.microsoft.com/office/drawing/2014/main" id="{A2A38822-6504-973F-C7A6-D0C23107B5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</a:blip>
          <a:srcRect l="5753" t="3793" r="5753" b="28087"/>
          <a:stretch/>
        </p:blipFill>
        <p:spPr>
          <a:xfrm>
            <a:off x="-2" y="1946483"/>
            <a:ext cx="9144000" cy="318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51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CA3244-804A-AF02-2AD8-8BCAAA2242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CF40B89-CA76-C962-AAFC-6FA74D4D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655A-CF02-4774-88F7-42FB9B263C13}" type="slidenum">
              <a:rPr lang="it-IT" smtClean="0"/>
              <a:t>9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971B6BD6-96E3-C4C7-B9CA-C77F0844E2E0}"/>
              </a:ext>
            </a:extLst>
          </p:cNvPr>
          <p:cNvSpPr/>
          <p:nvPr/>
        </p:nvSpPr>
        <p:spPr>
          <a:xfrm>
            <a:off x="0" y="0"/>
            <a:ext cx="9144000" cy="78869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C04CDF92-ADB4-F9DF-0703-3E96D460A1AF}"/>
              </a:ext>
            </a:extLst>
          </p:cNvPr>
          <p:cNvGrpSpPr/>
          <p:nvPr/>
        </p:nvGrpSpPr>
        <p:grpSpPr>
          <a:xfrm>
            <a:off x="309232" y="94006"/>
            <a:ext cx="6518898" cy="655605"/>
            <a:chOff x="171151" y="76368"/>
            <a:chExt cx="6518898" cy="655605"/>
          </a:xfrm>
        </p:grpSpPr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F8789AC5-C793-8BFE-5297-7B5DDE7D8E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151" y="76368"/>
              <a:ext cx="584627" cy="655605"/>
            </a:xfrm>
            <a:prstGeom prst="rect">
              <a:avLst/>
            </a:prstGeom>
          </p:spPr>
        </p:pic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F286E37B-AE8C-B3B8-CAC5-80654C14A417}"/>
                </a:ext>
              </a:extLst>
            </p:cNvPr>
            <p:cNvSpPr/>
            <p:nvPr/>
          </p:nvSpPr>
          <p:spPr>
            <a:xfrm>
              <a:off x="926929" y="254556"/>
              <a:ext cx="576312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400" dirty="0">
                  <a:solidFill>
                    <a:schemeClr val="bg1"/>
                  </a:solidFill>
                  <a:latin typeface="Titillium Web SemiBold" panose="00000700000000000000" pitchFamily="2" charset="0"/>
                </a:rPr>
                <a:t>Ministro per le riforme istituzionali e la semplificazione normativa</a:t>
              </a:r>
            </a:p>
          </p:txBody>
        </p:sp>
      </p:grpSp>
      <p:pic>
        <p:nvPicPr>
          <p:cNvPr id="10" name="Immagine 9">
            <a:extLst>
              <a:ext uri="{FF2B5EF4-FFF2-40B4-BE49-F238E27FC236}">
                <a16:creationId xmlns:a16="http://schemas.microsoft.com/office/drawing/2014/main" id="{FE17E057-5582-F510-BE75-725F75F9AB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788697"/>
            <a:ext cx="9144000" cy="50079"/>
          </a:xfrm>
          <a:prstGeom prst="rect">
            <a:avLst/>
          </a:prstGeom>
        </p:spPr>
      </p:pic>
      <p:sp>
        <p:nvSpPr>
          <p:cNvPr id="13" name="Titolo 1">
            <a:extLst>
              <a:ext uri="{FF2B5EF4-FFF2-40B4-BE49-F238E27FC236}">
                <a16:creationId xmlns:a16="http://schemas.microsoft.com/office/drawing/2014/main" id="{DFFDC910-731B-E7EC-BCC4-12B0FD41B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569" y="1263206"/>
            <a:ext cx="8454442" cy="768296"/>
          </a:xfrm>
        </p:spPr>
        <p:txBody>
          <a:bodyPr>
            <a:noAutofit/>
          </a:bodyPr>
          <a:lstStyle/>
          <a:p>
            <a:pPr algn="ctr"/>
            <a:r>
              <a:rPr lang="it-IT" sz="2800" b="1" dirty="0">
                <a:latin typeface="Avenir Book" panose="02000503020000020003"/>
              </a:rPr>
              <a:t>Il procedimento di revisione della Costituzione </a:t>
            </a:r>
            <a:br>
              <a:rPr lang="it-IT" sz="2800" b="1" dirty="0">
                <a:latin typeface="Avenir Book" panose="02000503020000020003"/>
              </a:rPr>
            </a:br>
            <a:r>
              <a:rPr lang="it-IT" sz="2800" b="1" dirty="0">
                <a:latin typeface="Avenir Book" panose="02000503020000020003"/>
              </a:rPr>
              <a:t>(Art. 138 Cost.)</a:t>
            </a:r>
          </a:p>
        </p:txBody>
      </p:sp>
      <p:pic>
        <p:nvPicPr>
          <p:cNvPr id="11" name="Immagine 10" descr="Immagine che contiene ago&#10;&#10;Descrizione generata automaticamente">
            <a:extLst>
              <a:ext uri="{FF2B5EF4-FFF2-40B4-BE49-F238E27FC236}">
                <a16:creationId xmlns:a16="http://schemas.microsoft.com/office/drawing/2014/main" id="{AA118B03-8593-CDF6-7E9A-3BF67F92ED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</a:blip>
          <a:srcRect l="5753" t="3793" r="5753" b="28087"/>
          <a:stretch/>
        </p:blipFill>
        <p:spPr>
          <a:xfrm>
            <a:off x="-2" y="1954329"/>
            <a:ext cx="9144000" cy="3189171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C08C5009-0788-A1DB-4D21-41A6A059FD1F}"/>
              </a:ext>
            </a:extLst>
          </p:cNvPr>
          <p:cNvSpPr txBox="1"/>
          <p:nvPr/>
        </p:nvSpPr>
        <p:spPr>
          <a:xfrm>
            <a:off x="601545" y="2520402"/>
            <a:ext cx="7666491" cy="1054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460"/>
              </a:lnSpc>
            </a:pPr>
            <a:r>
              <a:rPr lang="it-IT" sz="2400" b="1" dirty="0">
                <a:solidFill>
                  <a:srgbClr val="0F4761"/>
                </a:solidFill>
                <a:latin typeface="Avenir Book" panose="02000503020000020003" pitchFamily="2" charset="0"/>
                <a:ea typeface="Roboto Medium" panose="02000000000000000000" pitchFamily="2" charset="0"/>
                <a:cs typeface="Open Sans" panose="020B0606030504020204" pitchFamily="34" charset="0"/>
              </a:rPr>
              <a:t>Per riformare la Costituzione occorre un procedimento </a:t>
            </a:r>
          </a:p>
          <a:p>
            <a:pPr algn="ctr">
              <a:lnSpc>
                <a:spcPts val="2460"/>
              </a:lnSpc>
            </a:pPr>
            <a:r>
              <a:rPr lang="it-IT" sz="2400" b="1" dirty="0">
                <a:solidFill>
                  <a:srgbClr val="0F4761"/>
                </a:solidFill>
                <a:latin typeface="Avenir Book" panose="02000503020000020003" pitchFamily="2" charset="0"/>
                <a:ea typeface="Roboto Medium" panose="02000000000000000000" pitchFamily="2" charset="0"/>
                <a:cs typeface="Open Sans" panose="020B0606030504020204" pitchFamily="34" charset="0"/>
              </a:rPr>
              <a:t>c.d. </a:t>
            </a:r>
            <a:r>
              <a:rPr lang="it-IT" sz="2400" b="1" dirty="0">
                <a:solidFill>
                  <a:srgbClr val="C00000"/>
                </a:solidFill>
                <a:latin typeface="Avenir Book" panose="02000503020000020003" pitchFamily="2" charset="0"/>
                <a:ea typeface="Roboto Medium" panose="02000000000000000000" pitchFamily="2" charset="0"/>
                <a:cs typeface="Open Sans" panose="020B0606030504020204" pitchFamily="34" charset="0"/>
              </a:rPr>
              <a:t>«aggravato» </a:t>
            </a:r>
          </a:p>
          <a:p>
            <a:pPr algn="ctr">
              <a:lnSpc>
                <a:spcPts val="2460"/>
              </a:lnSpc>
            </a:pPr>
            <a:r>
              <a:rPr lang="it-IT" sz="2400" b="1" dirty="0">
                <a:solidFill>
                  <a:srgbClr val="0F4761"/>
                </a:solidFill>
                <a:latin typeface="Avenir Book" panose="02000503020000020003" pitchFamily="2" charset="0"/>
                <a:ea typeface="Roboto Medium" panose="02000000000000000000" pitchFamily="2" charset="0"/>
                <a:cs typeface="Open Sans" panose="020B0606030504020204" pitchFamily="34" charset="0"/>
              </a:rPr>
              <a:t>per assicurare decisioni parlamentari ponderate</a:t>
            </a:r>
          </a:p>
        </p:txBody>
      </p:sp>
    </p:spTree>
    <p:extLst>
      <p:ext uri="{BB962C8B-B14F-4D97-AF65-F5344CB8AC3E}">
        <p14:creationId xmlns:p14="http://schemas.microsoft.com/office/powerpoint/2010/main" val="349695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AD06FEF7677594BBF47508DCD15313D" ma:contentTypeVersion="16" ma:contentTypeDescription="Creare un nuovo documento." ma:contentTypeScope="" ma:versionID="e674ad33cd327ac8c7b333c9d35210ac">
  <xsd:schema xmlns:xsd="http://www.w3.org/2001/XMLSchema" xmlns:xs="http://www.w3.org/2001/XMLSchema" xmlns:p="http://schemas.microsoft.com/office/2006/metadata/properties" xmlns:ns3="0601eb72-628f-4917-b0e7-a35161e6934c" xmlns:ns4="193532f7-77ca-4596-a911-5a535de96056" targetNamespace="http://schemas.microsoft.com/office/2006/metadata/properties" ma:root="true" ma:fieldsID="60a96ec7b0da4c4ffe448f1f33ef29c2" ns3:_="" ns4:_="">
    <xsd:import namespace="0601eb72-628f-4917-b0e7-a35161e6934c"/>
    <xsd:import namespace="193532f7-77ca-4596-a911-5a535de9605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earchProperties" minOccurs="0"/>
                <xsd:element ref="ns3:MediaServiceSystemTag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01eb72-628f-4917-b0e7-a35161e693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3532f7-77ca-4596-a911-5a535de9605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601eb72-628f-4917-b0e7-a35161e6934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5CB6B31-FE1F-4B58-9135-95DC8836C1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01eb72-628f-4917-b0e7-a35161e6934c"/>
    <ds:schemaRef ds:uri="193532f7-77ca-4596-a911-5a535de960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8C37D95-CB9C-4E5F-B621-F23785A8821C}">
  <ds:schemaRefs>
    <ds:schemaRef ds:uri="http://www.w3.org/XML/1998/namespace"/>
    <ds:schemaRef ds:uri="http://schemas.microsoft.com/office/infopath/2007/PartnerControls"/>
    <ds:schemaRef ds:uri="http://purl.org/dc/dcmitype/"/>
    <ds:schemaRef ds:uri="0601eb72-628f-4917-b0e7-a35161e6934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193532f7-77ca-4596-a911-5a535de96056"/>
    <ds:schemaRef ds:uri="http://purl.org/dc/elements/1.1/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2860F5C-2F97-4035-B5D8-8807C0B43EA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284</TotalTime>
  <Words>1773</Words>
  <Application>Microsoft Office PowerPoint</Application>
  <PresentationFormat>Presentazione su schermo (16:9)</PresentationFormat>
  <Paragraphs>231</Paragraphs>
  <Slides>27</Slides>
  <Notes>14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41" baseType="lpstr">
      <vt:lpstr>Aptos</vt:lpstr>
      <vt:lpstr>Arial</vt:lpstr>
      <vt:lpstr>Avenir Book</vt:lpstr>
      <vt:lpstr>Calibri</vt:lpstr>
      <vt:lpstr>Calibri Light</vt:lpstr>
      <vt:lpstr>Courier New</vt:lpstr>
      <vt:lpstr>Font di sistema regolare</vt:lpstr>
      <vt:lpstr>Open Sans</vt:lpstr>
      <vt:lpstr>Roboto Medium</vt:lpstr>
      <vt:lpstr>Times New Roman</vt:lpstr>
      <vt:lpstr>Titillium Web</vt:lpstr>
      <vt:lpstr>Titillium Web SemiBold</vt:lpstr>
      <vt:lpstr>Wingdings</vt:lpstr>
      <vt:lpstr>Tema di Office</vt:lpstr>
      <vt:lpstr>Ministro per le riforme istituzionali  e la semplificazione normativa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Riforme istituzionali per:</vt:lpstr>
      <vt:lpstr>Cosa fa il Dipartimento per le riforme istituzionali?</vt:lpstr>
      <vt:lpstr>Obiettivi</vt:lpstr>
      <vt:lpstr>Il procedimento di revisione della Costituzione  (Art. 138 Cost.)</vt:lpstr>
      <vt:lpstr>Il procedimento di revisione della Costituzione (Art. 138 Cost.)</vt:lpstr>
      <vt:lpstr>Come cambia la Costituzione:</vt:lpstr>
      <vt:lpstr>Presentazione standard di PowerPoint</vt:lpstr>
      <vt:lpstr>Presentazione standard di PowerPoint</vt:lpstr>
      <vt:lpstr>Presentazione standard di PowerPoint</vt:lpstr>
      <vt:lpstr>La riduzione dello stock della normativa vigente</vt:lpstr>
      <vt:lpstr>Presentazione standard di PowerPoint</vt:lpstr>
      <vt:lpstr>Presentazione standard di PowerPoint</vt:lpstr>
      <vt:lpstr>La semplificazione normativa per:</vt:lpstr>
      <vt:lpstr>Obiettivi della Semplificazione normativa </vt:lpstr>
      <vt:lpstr>La Struttura di missione per la semplificazione normativa </vt:lpstr>
      <vt:lpstr> Il disegno di legge di semplificazione</vt:lpstr>
      <vt:lpstr> Il disegno di legge di semplificazione</vt:lpstr>
      <vt:lpstr>La legge annuale di semplificazione</vt:lpstr>
      <vt:lpstr>La valutazione di impatto generazionale e di genere - VIG</vt:lpstr>
      <vt:lpstr>Lavori in corso</vt:lpstr>
      <vt:lpstr>La semplificazione normativa nell’UE</vt:lpstr>
      <vt:lpstr>Dialogo Italia – UE sulla semplificazione normativa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Ministro per le riforme istituzionali  e la semplificazione normativa</dc:title>
  <dc:creator>Gurrieri Sonia</dc:creator>
  <cp:lastModifiedBy>Servillo Annaclaudia</cp:lastModifiedBy>
  <cp:revision>23</cp:revision>
  <cp:lastPrinted>2024-09-05T13:53:46Z</cp:lastPrinted>
  <dcterms:created xsi:type="dcterms:W3CDTF">2025-03-25T16:54:03Z</dcterms:created>
  <dcterms:modified xsi:type="dcterms:W3CDTF">2025-05-15T13:05:51Z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097a60d-5525-435b-8989-8eb48ac0c8cd_Enabled">
    <vt:lpwstr>true</vt:lpwstr>
  </property>
  <property fmtid="{D5CDD505-2E9C-101B-9397-08002B2CF9AE}" pid="3" name="MSIP_Label_5097a60d-5525-435b-8989-8eb48ac0c8cd_SetDate">
    <vt:lpwstr>2024-05-09T16:33:38Z</vt:lpwstr>
  </property>
  <property fmtid="{D5CDD505-2E9C-101B-9397-08002B2CF9AE}" pid="4" name="MSIP_Label_5097a60d-5525-435b-8989-8eb48ac0c8cd_Method">
    <vt:lpwstr>Standard</vt:lpwstr>
  </property>
  <property fmtid="{D5CDD505-2E9C-101B-9397-08002B2CF9AE}" pid="5" name="MSIP_Label_5097a60d-5525-435b-8989-8eb48ac0c8cd_Name">
    <vt:lpwstr>defa4170-0d19-0005-0004-bc88714345d2</vt:lpwstr>
  </property>
  <property fmtid="{D5CDD505-2E9C-101B-9397-08002B2CF9AE}" pid="6" name="MSIP_Label_5097a60d-5525-435b-8989-8eb48ac0c8cd_SiteId">
    <vt:lpwstr>3e90938b-8b27-4762-b4e8-006a8127a119</vt:lpwstr>
  </property>
  <property fmtid="{D5CDD505-2E9C-101B-9397-08002B2CF9AE}" pid="7" name="MSIP_Label_5097a60d-5525-435b-8989-8eb48ac0c8cd_ActionId">
    <vt:lpwstr>99842faa-de4a-4f6a-85f7-aeb4d4d4b393</vt:lpwstr>
  </property>
  <property fmtid="{D5CDD505-2E9C-101B-9397-08002B2CF9AE}" pid="8" name="MSIP_Label_5097a60d-5525-435b-8989-8eb48ac0c8cd_ContentBits">
    <vt:lpwstr>0</vt:lpwstr>
  </property>
  <property fmtid="{D5CDD505-2E9C-101B-9397-08002B2CF9AE}" pid="9" name="ContentTypeId">
    <vt:lpwstr>0x0101007AD06FEF7677594BBF47508DCD15313D</vt:lpwstr>
  </property>
  <property fmtid="{D5CDD505-2E9C-101B-9397-08002B2CF9AE}" pid="10" name="MediaServiceImageTags">
    <vt:lpwstr/>
  </property>
</Properties>
</file>